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1"/>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210 밀레니얼" charset="1" panose="02020503020101020101"/>
      <p:regular r:id="rId17"/>
    </p:embeddedFont>
    <p:embeddedFont>
      <p:font typeface="210 디딤고딕 Light" charset="1" panose="02020503020101020101"/>
      <p:regular r:id="rId18"/>
    </p:embeddedFont>
    <p:embeddedFont>
      <p:font typeface="210 디딤고딕" charset="1" panose="02020503020101020101"/>
      <p:regular r:id="rId19"/>
    </p:embeddedFont>
    <p:embeddedFont>
      <p:font typeface="210 밀레니얼 Light" charset="1" panose="02020503020101020101"/>
      <p:regular r:id="rId20"/>
    </p:embeddedFont>
    <p:embeddedFont>
      <p:font typeface="TDTD고딕" charset="1" panose="02000603000000000000"/>
      <p:regular r:id="rId24"/>
    </p:embeddedFont>
    <p:embeddedFont>
      <p:font typeface="Baekmuk Batang" charset="1" panose="02030600000101010101"/>
      <p:regular r:id="rId25"/>
    </p:embeddedFont>
    <p:embeddedFont>
      <p:font typeface="TDTD고딕 Bold" charset="1" panose="02000803000000000000"/>
      <p:regular r:id="rId27"/>
    </p:embeddedFont>
    <p:embeddedFont>
      <p:font typeface="210 디딤고딕 Bold" charset="1" panose="02020503020101020101"/>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notesMasters/notesMaster1.xml" Type="http://schemas.openxmlformats.org/officeDocument/2006/relationships/notesMaster"/><Relationship Id="rId22" Target="theme/theme2.xml" Type="http://schemas.openxmlformats.org/officeDocument/2006/relationships/theme"/><Relationship Id="rId23" Target="notesSlides/notesSlide1.xml" Type="http://schemas.openxmlformats.org/officeDocument/2006/relationships/notesSlide"/><Relationship Id="rId24" Target="fonts/font24.fntdata" Type="http://schemas.openxmlformats.org/officeDocument/2006/relationships/font"/><Relationship Id="rId25" Target="fonts/font25.fntdata" Type="http://schemas.openxmlformats.org/officeDocument/2006/relationships/font"/><Relationship Id="rId26" Target="notesSlides/notesSlide2.xml" Type="http://schemas.openxmlformats.org/officeDocument/2006/relationships/notesSlide"/><Relationship Id="rId27" Target="fonts/font27.fntdata" Type="http://schemas.openxmlformats.org/officeDocument/2006/relationships/font"/><Relationship Id="rId28" Target="notesSlides/notesSlide3.xml" Type="http://schemas.openxmlformats.org/officeDocument/2006/relationships/notesSlide"/><Relationship Id="rId29" Target="notesSlides/notesSlide4.xml" Type="http://schemas.openxmlformats.org/officeDocument/2006/relationships/notesSlide"/><Relationship Id="rId3" Target="viewProps.xml" Type="http://schemas.openxmlformats.org/officeDocument/2006/relationships/viewProps"/><Relationship Id="rId30" Target="notesSlides/notesSlide5.xml" Type="http://schemas.openxmlformats.org/officeDocument/2006/relationships/notesSlide"/><Relationship Id="rId31" Target="notesSlides/notesSlide6.xml" Type="http://schemas.openxmlformats.org/officeDocument/2006/relationships/notesSlide"/><Relationship Id="rId32" Target="fonts/font32.fntdata" Type="http://schemas.openxmlformats.org/officeDocument/2006/relationships/font"/><Relationship Id="rId33" Target="notesSlides/notesSlide7.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지금까지 친구들과의 여행 또는 혼자만의 여행 계획을 짜기 위해서는 이렇게 분산되어 있는 어플들을 사용했어야 했습니다. 이렇게 분산되어 있는 어플들과 대표 혼자서 짜야하는 번거로움으로 인해 이 모든걸 통합할 수 있는걸 만들면 좋겠다고 생각이 들었습니다.</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그래서 이 모든 기능들이 들어가 있는 어플을 만들고자 하였습니다.</a:t>
            </a:r>
          </a:p>
          <a:p>
            <a:r>
              <a:rPr lang="en-US"/>
              <a:t>먼저 프로젝트를 소개하기 전에 저희 팀 및 웹사이트 이름을 소개드리자면,</a:t>
            </a:r>
          </a:p>
          <a:p>
            <a:r>
              <a:rPr lang="en-US"/>
              <a:t/>
            </a:r>
          </a:p>
          <a:p>
            <a:r>
              <a:rPr lang="en-US"/>
              <a:t>여행과 관련된 어플이라 여행의 Trip, 친구들과 함께 짜는 의미와 여행 짜는 것을 옆에서 친구가 도와준다는 중의적인 의미를 따서 TripMate라고 지었습니다.</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그래서 이 모든 기능들이 들어가 있는 어플을 만들고자 하였습니다.</a:t>
            </a:r>
          </a:p>
          <a:p>
            <a:r>
              <a:rPr lang="en-US"/>
              <a:t>먼저 프로젝트를 소개하기 전에 저희 팀 및 웹사이트 이름을 소개드리자면,</a:t>
            </a:r>
          </a:p>
          <a:p>
            <a:r>
              <a:rPr lang="en-US"/>
              <a:t/>
            </a:r>
          </a:p>
          <a:p>
            <a:r>
              <a:rPr lang="en-US"/>
              <a:t>여행과 관련된 어플이라 여행의 Trip, 친구들과 함께 짜는 의미와 여행 짜는 것을 옆에서 친구가 도와준다는 중의적인 의미를 따서 TripMate라고 지었습니다.</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저희 프로젝트 아키텍처를 보시면</a:t>
            </a:r>
          </a:p>
          <a:p>
            <a:r>
              <a:rPr lang="en-US"/>
              <a:t>먼저 프론트엔드는 React를 사용하였고, 백엔드는 nestjs를 사용해서 개발하였습니다.</a:t>
            </a:r>
          </a:p>
          <a:p>
            <a:r>
              <a:rPr lang="en-US"/>
              <a:t/>
            </a:r>
          </a:p>
          <a:p>
            <a:r>
              <a:rPr lang="en-US"/>
              <a:t>또한 개발의 용이성을 위해 CI/CD를 구현하였는데, 코드 main 브랜치의 상태 변경을 github actions가 감지할 경우 github action이 docker image 파일을 build하고 이를 dockerhub에 올리면 server에서는 dockerhub에 있는 이미지 파일을 불러와 실행하여 무중단 배포를 가능하게 하였습니다.</a:t>
            </a:r>
          </a:p>
          <a:p>
            <a:r>
              <a:rPr lang="en-US"/>
              <a:t/>
            </a:r>
          </a:p>
          <a:p>
            <a:r>
              <a:rPr lang="en-US"/>
              <a:t>Server에서 보안성을 위해 Web Server Application 중 하나인 Nginx를 사용해서 이 서버로 들어오는 요청은 https로 변환하도록 하였습니다.</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개발하는 데 있어서 디자인 및 전체적인 흐름의 와이어프레임이 필요할 것 같아서 대중적으로 쓰이는 툴인 피그마를 사용해서 디자인을 했습니다.</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저희가 개발하는 데 있어서 보통과 같은 기능들의 경우에는 기본 http/https를 통해 서버와 통신을 하게 되는데, 저희가 구현하려는 대부분의 기능은 화면에 보시는 것과 같이 다른 구성원과의 실시간 통신이 가능해야하는 기능들이 대부분이기 때문에 이 기능들을 구현하기 위해서 웹소켓을 이용해 양방향 통신을 구현하였습니다.</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저희 웹사이트로 기대할 수 있는 효과는 앞에서 말씀해드린 모든 기능이 들어 있어 효율적인 여행 일정 관리, 채팅을 통한 의사소통 강화, 경비 및 준비물 체크와 같은 기능을 통한 여행 경험 개선 등이 있겠습니다.</a:t>
            </a:r>
          </a:p>
          <a:p>
            <a:r>
              <a:rPr lang="en-US"/>
              <a:t/>
            </a:r>
          </a:p>
          <a:p>
            <a:r>
              <a:rPr lang="en-US"/>
              <a:t>다음으로 작품 시연 있겠습니다.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s>
</file>

<file path=ppt/slides/slide1.xml><?xml version="1.0" encoding="utf-8"?>
<p:sld xmlns:p="http://schemas.openxmlformats.org/presentationml/2006/main" xmlns:a="http://schemas.openxmlformats.org/drawingml/2006/main">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809825" y="674834"/>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530919" y="3255915"/>
            <a:ext cx="11226161" cy="1792087"/>
          </a:xfrm>
          <a:prstGeom prst="rect">
            <a:avLst/>
          </a:prstGeom>
        </p:spPr>
        <p:txBody>
          <a:bodyPr anchor="t" rtlCol="false" tIns="0" lIns="0" bIns="0" rIns="0">
            <a:spAutoFit/>
          </a:bodyPr>
          <a:lstStyle/>
          <a:p>
            <a:pPr algn="ctr">
              <a:lnSpc>
                <a:spcPts val="14623"/>
              </a:lnSpc>
            </a:pPr>
            <a:r>
              <a:rPr lang="en-US" sz="10445">
                <a:solidFill>
                  <a:srgbClr val="3087BB"/>
                </a:solidFill>
                <a:latin typeface="210 밀레니얼"/>
                <a:ea typeface="210 밀레니얼"/>
                <a:cs typeface="210 밀레니얼"/>
                <a:sym typeface="210 밀레니얼"/>
              </a:rPr>
              <a:t>TripMate</a:t>
            </a:r>
          </a:p>
        </p:txBody>
      </p:sp>
      <p:sp>
        <p:nvSpPr>
          <p:cNvPr name="TextBox 6" id="6"/>
          <p:cNvSpPr txBox="true"/>
          <p:nvPr/>
        </p:nvSpPr>
        <p:spPr>
          <a:xfrm rot="0">
            <a:off x="3530919" y="5076577"/>
            <a:ext cx="11226161" cy="1792087"/>
          </a:xfrm>
          <a:prstGeom prst="rect">
            <a:avLst/>
          </a:prstGeom>
        </p:spPr>
        <p:txBody>
          <a:bodyPr anchor="t" rtlCol="false" tIns="0" lIns="0" bIns="0" rIns="0">
            <a:spAutoFit/>
          </a:bodyPr>
          <a:lstStyle/>
          <a:p>
            <a:pPr algn="ctr">
              <a:lnSpc>
                <a:spcPts val="14623"/>
              </a:lnSpc>
            </a:pPr>
            <a:r>
              <a:rPr lang="en-US" sz="10445">
                <a:solidFill>
                  <a:srgbClr val="1D2A3A"/>
                </a:solidFill>
                <a:latin typeface="210 밀레니얼"/>
                <a:ea typeface="210 밀레니얼"/>
                <a:cs typeface="210 밀레니얼"/>
                <a:sym typeface="210 밀레니얼"/>
              </a:rPr>
              <a:t>최종 발표</a:t>
            </a:r>
          </a:p>
        </p:txBody>
      </p:sp>
      <p:sp>
        <p:nvSpPr>
          <p:cNvPr name="AutoShape 7" id="7"/>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TextBox 8" id="8"/>
          <p:cNvSpPr txBox="true"/>
          <p:nvPr/>
        </p:nvSpPr>
        <p:spPr>
          <a:xfrm rot="0">
            <a:off x="11839544" y="8631285"/>
            <a:ext cx="2560943" cy="382270"/>
          </a:xfrm>
          <a:prstGeom prst="rect">
            <a:avLst/>
          </a:prstGeom>
        </p:spPr>
        <p:txBody>
          <a:bodyPr anchor="t" rtlCol="false" tIns="0" lIns="0" bIns="0" rIns="0">
            <a:spAutoFit/>
          </a:bodyPr>
          <a:lstStyle/>
          <a:p>
            <a:pPr algn="ctr">
              <a:lnSpc>
                <a:spcPts val="3079"/>
              </a:lnSpc>
            </a:pPr>
            <a:r>
              <a:rPr lang="en-US" sz="2199">
                <a:solidFill>
                  <a:srgbClr val="3087BB"/>
                </a:solidFill>
                <a:latin typeface="210 디딤고딕 Light"/>
                <a:ea typeface="210 디딤고딕 Light"/>
                <a:cs typeface="210 디딤고딕 Light"/>
                <a:sym typeface="210 디딤고딕 Light"/>
              </a:rPr>
              <a:t>정진교</a:t>
            </a:r>
          </a:p>
        </p:txBody>
      </p:sp>
      <p:sp>
        <p:nvSpPr>
          <p:cNvPr name="TextBox 9" id="9"/>
          <p:cNvSpPr txBox="true"/>
          <p:nvPr/>
        </p:nvSpPr>
        <p:spPr>
          <a:xfrm rot="0">
            <a:off x="6728457" y="8631285"/>
            <a:ext cx="1939926" cy="382270"/>
          </a:xfrm>
          <a:prstGeom prst="rect">
            <a:avLst/>
          </a:prstGeom>
        </p:spPr>
        <p:txBody>
          <a:bodyPr anchor="t" rtlCol="false" tIns="0" lIns="0" bIns="0" rIns="0">
            <a:spAutoFit/>
          </a:bodyPr>
          <a:lstStyle/>
          <a:p>
            <a:pPr algn="ctr">
              <a:lnSpc>
                <a:spcPts val="3079"/>
              </a:lnSpc>
            </a:pPr>
            <a:r>
              <a:rPr lang="en-US" sz="2199">
                <a:solidFill>
                  <a:srgbClr val="3087BB"/>
                </a:solidFill>
                <a:latin typeface="210 디딤고딕 Light"/>
                <a:ea typeface="210 디딤고딕 Light"/>
                <a:cs typeface="210 디딤고딕 Light"/>
                <a:sym typeface="210 디딤고딕 Light"/>
              </a:rPr>
              <a:t>최윤서</a:t>
            </a:r>
          </a:p>
        </p:txBody>
      </p:sp>
      <p:sp>
        <p:nvSpPr>
          <p:cNvPr name="TextBox 10" id="10"/>
          <p:cNvSpPr txBox="true"/>
          <p:nvPr/>
        </p:nvSpPr>
        <p:spPr>
          <a:xfrm rot="0">
            <a:off x="9277983" y="8631285"/>
            <a:ext cx="2026166" cy="382270"/>
          </a:xfrm>
          <a:prstGeom prst="rect">
            <a:avLst/>
          </a:prstGeom>
        </p:spPr>
        <p:txBody>
          <a:bodyPr anchor="t" rtlCol="false" tIns="0" lIns="0" bIns="0" rIns="0">
            <a:spAutoFit/>
          </a:bodyPr>
          <a:lstStyle/>
          <a:p>
            <a:pPr algn="ctr">
              <a:lnSpc>
                <a:spcPts val="3079"/>
              </a:lnSpc>
            </a:pPr>
            <a:r>
              <a:rPr lang="en-US" sz="2199">
                <a:solidFill>
                  <a:srgbClr val="3087BB"/>
                </a:solidFill>
                <a:latin typeface="210 디딤고딕 Light"/>
                <a:ea typeface="210 디딤고딕 Light"/>
                <a:cs typeface="210 디딤고딕 Light"/>
                <a:sym typeface="210 디딤고딕 Light"/>
              </a:rPr>
              <a:t>윤재형</a:t>
            </a:r>
          </a:p>
        </p:txBody>
      </p:sp>
      <p:sp>
        <p:nvSpPr>
          <p:cNvPr name="TextBox 11" id="11"/>
          <p:cNvSpPr txBox="true"/>
          <p:nvPr/>
        </p:nvSpPr>
        <p:spPr>
          <a:xfrm rot="0">
            <a:off x="3409566" y="8631285"/>
            <a:ext cx="2943283" cy="382270"/>
          </a:xfrm>
          <a:prstGeom prst="rect">
            <a:avLst/>
          </a:prstGeom>
        </p:spPr>
        <p:txBody>
          <a:bodyPr anchor="t" rtlCol="false" tIns="0" lIns="0" bIns="0" rIns="0">
            <a:spAutoFit/>
          </a:bodyPr>
          <a:lstStyle/>
          <a:p>
            <a:pPr algn="ctr" marL="0" indent="0" lvl="0">
              <a:lnSpc>
                <a:spcPts val="3079"/>
              </a:lnSpc>
              <a:spcBef>
                <a:spcPct val="0"/>
              </a:spcBef>
            </a:pPr>
            <a:r>
              <a:rPr lang="en-US" sz="2199">
                <a:solidFill>
                  <a:srgbClr val="3087BB"/>
                </a:solidFill>
                <a:latin typeface="210 디딤고딕 Light"/>
                <a:ea typeface="210 디딤고딕 Light"/>
                <a:cs typeface="210 디딤고딕 Light"/>
                <a:sym typeface="210 디딤고딕 Light"/>
              </a:rPr>
              <a:t>장성원</a:t>
            </a:r>
          </a:p>
        </p:txBody>
      </p:sp>
      <p:sp>
        <p:nvSpPr>
          <p:cNvPr name="AutoShape 12" id="12"/>
          <p:cNvSpPr/>
          <p:nvPr/>
        </p:nvSpPr>
        <p:spPr>
          <a:xfrm>
            <a:off x="6443417" y="8717480"/>
            <a:ext cx="0" cy="249374"/>
          </a:xfrm>
          <a:prstGeom prst="line">
            <a:avLst/>
          </a:prstGeom>
          <a:ln cap="flat" w="19050">
            <a:solidFill>
              <a:srgbClr val="3087BB"/>
            </a:solidFill>
            <a:prstDash val="solid"/>
            <a:headEnd type="none" len="sm" w="sm"/>
            <a:tailEnd type="none" len="sm" w="sm"/>
          </a:ln>
        </p:spPr>
      </p:sp>
      <p:sp>
        <p:nvSpPr>
          <p:cNvPr name="AutoShape 13" id="13"/>
          <p:cNvSpPr/>
          <p:nvPr/>
        </p:nvSpPr>
        <p:spPr>
          <a:xfrm>
            <a:off x="8963658" y="8717480"/>
            <a:ext cx="0" cy="249374"/>
          </a:xfrm>
          <a:prstGeom prst="line">
            <a:avLst/>
          </a:prstGeom>
          <a:ln cap="flat" w="19050">
            <a:solidFill>
              <a:srgbClr val="3087BB"/>
            </a:solidFill>
            <a:prstDash val="solid"/>
            <a:headEnd type="none" len="sm" w="sm"/>
            <a:tailEnd type="none" len="sm" w="sm"/>
          </a:ln>
        </p:spPr>
      </p:sp>
      <p:sp>
        <p:nvSpPr>
          <p:cNvPr name="AutoShape 14" id="14"/>
          <p:cNvSpPr/>
          <p:nvPr/>
        </p:nvSpPr>
        <p:spPr>
          <a:xfrm>
            <a:off x="11458544" y="8717480"/>
            <a:ext cx="0" cy="249374"/>
          </a:xfrm>
          <a:prstGeom prst="line">
            <a:avLst/>
          </a:prstGeom>
          <a:ln cap="flat" w="19050">
            <a:solidFill>
              <a:srgbClr val="3087BB"/>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809825" y="674834"/>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TextBox 6" id="6"/>
          <p:cNvSpPr txBox="true"/>
          <p:nvPr/>
        </p:nvSpPr>
        <p:spPr>
          <a:xfrm rot="0">
            <a:off x="6342578" y="560534"/>
            <a:ext cx="5602845" cy="1085215"/>
          </a:xfrm>
          <a:prstGeom prst="rect">
            <a:avLst/>
          </a:prstGeom>
        </p:spPr>
        <p:txBody>
          <a:bodyPr anchor="t" rtlCol="false" tIns="0" lIns="0" bIns="0" rIns="0">
            <a:spAutoFit/>
          </a:bodyPr>
          <a:lstStyle/>
          <a:p>
            <a:pPr algn="ctr">
              <a:lnSpc>
                <a:spcPts val="8959"/>
              </a:lnSpc>
            </a:pPr>
            <a:r>
              <a:rPr lang="en-US" sz="6399">
                <a:solidFill>
                  <a:srgbClr val="1D2A3A"/>
                </a:solidFill>
                <a:latin typeface="210 밀레니얼"/>
                <a:ea typeface="210 밀레니얼"/>
                <a:cs typeface="210 밀레니얼"/>
                <a:sym typeface="210 밀레니얼"/>
              </a:rPr>
              <a:t>기대 효과</a:t>
            </a:r>
          </a:p>
        </p:txBody>
      </p:sp>
      <p:grpSp>
        <p:nvGrpSpPr>
          <p:cNvPr name="Group 7" id="7"/>
          <p:cNvGrpSpPr/>
          <p:nvPr/>
        </p:nvGrpSpPr>
        <p:grpSpPr>
          <a:xfrm rot="0">
            <a:off x="3272117" y="2448438"/>
            <a:ext cx="4697853" cy="5390124"/>
            <a:chOff x="0" y="0"/>
            <a:chExt cx="6263804" cy="7186832"/>
          </a:xfrm>
        </p:grpSpPr>
        <p:grpSp>
          <p:nvGrpSpPr>
            <p:cNvPr name="Group 8" id="8"/>
            <p:cNvGrpSpPr/>
            <p:nvPr/>
          </p:nvGrpSpPr>
          <p:grpSpPr>
            <a:xfrm rot="0">
              <a:off x="0" y="923028"/>
              <a:ext cx="6263804" cy="6263804"/>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AFF"/>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841586" y="2210855"/>
              <a:ext cx="1844075" cy="1844075"/>
            </a:xfrm>
            <a:custGeom>
              <a:avLst/>
              <a:gdLst/>
              <a:ahLst/>
              <a:cxnLst/>
              <a:rect r="r" b="b" t="t" l="l"/>
              <a:pathLst>
                <a:path h="1844075" w="1844075">
                  <a:moveTo>
                    <a:pt x="0" y="0"/>
                  </a:moveTo>
                  <a:lnTo>
                    <a:pt x="1844075" y="0"/>
                  </a:lnTo>
                  <a:lnTo>
                    <a:pt x="1844075" y="1844075"/>
                  </a:lnTo>
                  <a:lnTo>
                    <a:pt x="0" y="1844075"/>
                  </a:lnTo>
                  <a:lnTo>
                    <a:pt x="0" y="0"/>
                  </a:lnTo>
                  <a:close/>
                </a:path>
              </a:pathLst>
            </a:custGeom>
            <a:blipFill>
              <a:blip r:embed="rId3"/>
              <a:stretch>
                <a:fillRect l="0" t="0" r="0" b="0"/>
              </a:stretch>
            </a:blipFill>
          </p:spPr>
        </p:sp>
        <p:sp>
          <p:nvSpPr>
            <p:cNvPr name="Freeform 12" id="12"/>
            <p:cNvSpPr/>
            <p:nvPr/>
          </p:nvSpPr>
          <p:spPr>
            <a:xfrm flipH="false" flipV="false" rot="0">
              <a:off x="1235180" y="4740522"/>
              <a:ext cx="1679670" cy="1679670"/>
            </a:xfrm>
            <a:custGeom>
              <a:avLst/>
              <a:gdLst/>
              <a:ahLst/>
              <a:cxnLst/>
              <a:rect r="r" b="b" t="t" l="l"/>
              <a:pathLst>
                <a:path h="1679670" w="1679670">
                  <a:moveTo>
                    <a:pt x="0" y="0"/>
                  </a:moveTo>
                  <a:lnTo>
                    <a:pt x="1679670" y="0"/>
                  </a:lnTo>
                  <a:lnTo>
                    <a:pt x="1679670" y="1679670"/>
                  </a:lnTo>
                  <a:lnTo>
                    <a:pt x="0" y="1679670"/>
                  </a:lnTo>
                  <a:lnTo>
                    <a:pt x="0" y="0"/>
                  </a:lnTo>
                  <a:close/>
                </a:path>
              </a:pathLst>
            </a:custGeom>
            <a:blipFill>
              <a:blip r:embed="rId4"/>
              <a:stretch>
                <a:fillRect l="0" t="0" r="0" b="0"/>
              </a:stretch>
            </a:blipFill>
          </p:spPr>
        </p:sp>
        <p:sp>
          <p:nvSpPr>
            <p:cNvPr name="Freeform 13" id="13"/>
            <p:cNvSpPr/>
            <p:nvPr/>
          </p:nvSpPr>
          <p:spPr>
            <a:xfrm flipH="false" flipV="false" rot="0">
              <a:off x="3525496" y="2210855"/>
              <a:ext cx="1714181" cy="1714181"/>
            </a:xfrm>
            <a:custGeom>
              <a:avLst/>
              <a:gdLst/>
              <a:ahLst/>
              <a:cxnLst/>
              <a:rect r="r" b="b" t="t" l="l"/>
              <a:pathLst>
                <a:path h="1714181" w="1714181">
                  <a:moveTo>
                    <a:pt x="0" y="0"/>
                  </a:moveTo>
                  <a:lnTo>
                    <a:pt x="1714181" y="0"/>
                  </a:lnTo>
                  <a:lnTo>
                    <a:pt x="1714181" y="1714182"/>
                  </a:lnTo>
                  <a:lnTo>
                    <a:pt x="0" y="1714182"/>
                  </a:lnTo>
                  <a:lnTo>
                    <a:pt x="0" y="0"/>
                  </a:lnTo>
                  <a:close/>
                </a:path>
              </a:pathLst>
            </a:custGeom>
            <a:blipFill>
              <a:blip r:embed="rId5"/>
              <a:stretch>
                <a:fillRect l="0" t="0" r="0" b="0"/>
              </a:stretch>
            </a:blipFill>
          </p:spPr>
        </p:sp>
        <p:sp>
          <p:nvSpPr>
            <p:cNvPr name="Freeform 14" id="14"/>
            <p:cNvSpPr/>
            <p:nvPr/>
          </p:nvSpPr>
          <p:spPr>
            <a:xfrm flipH="false" flipV="false" rot="0">
              <a:off x="3583887" y="4394295"/>
              <a:ext cx="1655790" cy="1655790"/>
            </a:xfrm>
            <a:custGeom>
              <a:avLst/>
              <a:gdLst/>
              <a:ahLst/>
              <a:cxnLst/>
              <a:rect r="r" b="b" t="t" l="l"/>
              <a:pathLst>
                <a:path h="1655790" w="1655790">
                  <a:moveTo>
                    <a:pt x="0" y="0"/>
                  </a:moveTo>
                  <a:lnTo>
                    <a:pt x="1655790" y="0"/>
                  </a:lnTo>
                  <a:lnTo>
                    <a:pt x="1655790" y="1655790"/>
                  </a:lnTo>
                  <a:lnTo>
                    <a:pt x="0" y="1655790"/>
                  </a:lnTo>
                  <a:lnTo>
                    <a:pt x="0" y="0"/>
                  </a:lnTo>
                  <a:close/>
                </a:path>
              </a:pathLst>
            </a:custGeom>
            <a:blipFill>
              <a:blip r:embed="rId6"/>
              <a:stretch>
                <a:fillRect l="0" t="0" r="0" b="0"/>
              </a:stretch>
            </a:blipFill>
          </p:spPr>
        </p:sp>
        <p:sp>
          <p:nvSpPr>
            <p:cNvPr name="TextBox 15" id="15"/>
            <p:cNvSpPr txBox="true"/>
            <p:nvPr/>
          </p:nvSpPr>
          <p:spPr>
            <a:xfrm rot="0">
              <a:off x="0" y="-66675"/>
              <a:ext cx="6263804" cy="588222"/>
            </a:xfrm>
            <a:prstGeom prst="rect">
              <a:avLst/>
            </a:prstGeom>
          </p:spPr>
          <p:txBody>
            <a:bodyPr anchor="t" rtlCol="false" tIns="0" lIns="0" bIns="0" rIns="0">
              <a:spAutoFit/>
            </a:bodyPr>
            <a:lstStyle/>
            <a:p>
              <a:pPr algn="ctr">
                <a:lnSpc>
                  <a:spcPts val="3639"/>
                </a:lnSpc>
                <a:spcBef>
                  <a:spcPct val="0"/>
                </a:spcBef>
              </a:pPr>
              <a:r>
                <a:rPr lang="en-US" sz="2599">
                  <a:solidFill>
                    <a:srgbClr val="1D2A3A"/>
                  </a:solidFill>
                  <a:latin typeface="210 디딤고딕"/>
                  <a:ea typeface="210 디딤고딕"/>
                  <a:cs typeface="210 디딤고딕"/>
                  <a:sym typeface="210 디딤고딕"/>
                </a:rPr>
                <a:t>TripMate</a:t>
              </a:r>
            </a:p>
          </p:txBody>
        </p:sp>
      </p:grpSp>
      <p:sp>
        <p:nvSpPr>
          <p:cNvPr name="TextBox 16" id="16"/>
          <p:cNvSpPr txBox="true"/>
          <p:nvPr/>
        </p:nvSpPr>
        <p:spPr>
          <a:xfrm rot="0">
            <a:off x="11374884" y="3408044"/>
            <a:ext cx="3510409" cy="464821"/>
          </a:xfrm>
          <a:prstGeom prst="rect">
            <a:avLst/>
          </a:prstGeom>
        </p:spPr>
        <p:txBody>
          <a:bodyPr anchor="t" rtlCol="false" tIns="0" lIns="0" bIns="0" rIns="0">
            <a:spAutoFit/>
          </a:bodyPr>
          <a:lstStyle/>
          <a:p>
            <a:pPr algn="ctr">
              <a:lnSpc>
                <a:spcPts val="3779"/>
              </a:lnSpc>
              <a:spcBef>
                <a:spcPct val="0"/>
              </a:spcBef>
            </a:pPr>
            <a:r>
              <a:rPr lang="en-US" sz="2699">
                <a:solidFill>
                  <a:srgbClr val="1D2A3A"/>
                </a:solidFill>
                <a:latin typeface="210 디딤고딕"/>
                <a:ea typeface="210 디딤고딕"/>
                <a:cs typeface="210 디딤고딕"/>
                <a:sym typeface="210 디딤고딕"/>
              </a:rPr>
              <a:t>효율적인 여행 일정 관리</a:t>
            </a:r>
          </a:p>
        </p:txBody>
      </p:sp>
      <p:sp>
        <p:nvSpPr>
          <p:cNvPr name="TextBox 17" id="17"/>
          <p:cNvSpPr txBox="true"/>
          <p:nvPr/>
        </p:nvSpPr>
        <p:spPr>
          <a:xfrm rot="0">
            <a:off x="11422881" y="4882515"/>
            <a:ext cx="2029420" cy="464821"/>
          </a:xfrm>
          <a:prstGeom prst="rect">
            <a:avLst/>
          </a:prstGeom>
        </p:spPr>
        <p:txBody>
          <a:bodyPr anchor="t" rtlCol="false" tIns="0" lIns="0" bIns="0" rIns="0">
            <a:spAutoFit/>
          </a:bodyPr>
          <a:lstStyle/>
          <a:p>
            <a:pPr algn="ctr">
              <a:lnSpc>
                <a:spcPts val="3779"/>
              </a:lnSpc>
              <a:spcBef>
                <a:spcPct val="0"/>
              </a:spcBef>
            </a:pPr>
            <a:r>
              <a:rPr lang="en-US" sz="2699">
                <a:solidFill>
                  <a:srgbClr val="1D2A3A"/>
                </a:solidFill>
                <a:latin typeface="210 디딤고딕"/>
                <a:ea typeface="210 디딤고딕"/>
                <a:cs typeface="210 디딤고딕"/>
                <a:sym typeface="210 디딤고딕"/>
              </a:rPr>
              <a:t>의사소통 강화</a:t>
            </a:r>
          </a:p>
        </p:txBody>
      </p:sp>
      <p:sp>
        <p:nvSpPr>
          <p:cNvPr name="TextBox 18" id="18"/>
          <p:cNvSpPr txBox="true"/>
          <p:nvPr/>
        </p:nvSpPr>
        <p:spPr>
          <a:xfrm rot="0">
            <a:off x="11374884" y="6356985"/>
            <a:ext cx="2125414" cy="464821"/>
          </a:xfrm>
          <a:prstGeom prst="rect">
            <a:avLst/>
          </a:prstGeom>
        </p:spPr>
        <p:txBody>
          <a:bodyPr anchor="t" rtlCol="false" tIns="0" lIns="0" bIns="0" rIns="0">
            <a:spAutoFit/>
          </a:bodyPr>
          <a:lstStyle/>
          <a:p>
            <a:pPr algn="ctr">
              <a:lnSpc>
                <a:spcPts val="3779"/>
              </a:lnSpc>
              <a:spcBef>
                <a:spcPct val="0"/>
              </a:spcBef>
            </a:pPr>
            <a:r>
              <a:rPr lang="en-US" sz="2699">
                <a:solidFill>
                  <a:srgbClr val="1D2A3A"/>
                </a:solidFill>
                <a:latin typeface="210 디딤고딕"/>
                <a:ea typeface="210 디딤고딕"/>
                <a:cs typeface="210 디딤고딕"/>
                <a:sym typeface="210 디딤고딕"/>
              </a:rPr>
              <a:t>여행 경험 개선</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809825" y="674834"/>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530919" y="4015724"/>
            <a:ext cx="11226161" cy="1792087"/>
          </a:xfrm>
          <a:prstGeom prst="rect">
            <a:avLst/>
          </a:prstGeom>
        </p:spPr>
        <p:txBody>
          <a:bodyPr anchor="t" rtlCol="false" tIns="0" lIns="0" bIns="0" rIns="0">
            <a:spAutoFit/>
          </a:bodyPr>
          <a:lstStyle/>
          <a:p>
            <a:pPr algn="ctr">
              <a:lnSpc>
                <a:spcPts val="14623"/>
              </a:lnSpc>
            </a:pPr>
            <a:r>
              <a:rPr lang="en-US" sz="10445">
                <a:solidFill>
                  <a:srgbClr val="1D2A3A"/>
                </a:solidFill>
                <a:latin typeface="210 밀레니얼"/>
                <a:ea typeface="210 밀레니얼"/>
                <a:cs typeface="210 밀레니얼"/>
                <a:sym typeface="210 밀레니얼"/>
              </a:rPr>
              <a:t>감사합니다</a:t>
            </a:r>
          </a:p>
        </p:txBody>
      </p:sp>
      <p:sp>
        <p:nvSpPr>
          <p:cNvPr name="AutoShape 6" id="6"/>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TextBox 7" id="7"/>
          <p:cNvSpPr txBox="true"/>
          <p:nvPr/>
        </p:nvSpPr>
        <p:spPr>
          <a:xfrm rot="0">
            <a:off x="13175502" y="971904"/>
            <a:ext cx="3756775" cy="382270"/>
          </a:xfrm>
          <a:prstGeom prst="rect">
            <a:avLst/>
          </a:prstGeom>
        </p:spPr>
        <p:txBody>
          <a:bodyPr anchor="t" rtlCol="false" tIns="0" lIns="0" bIns="0" rIns="0">
            <a:spAutoFit/>
          </a:bodyPr>
          <a:lstStyle/>
          <a:p>
            <a:pPr algn="r">
              <a:lnSpc>
                <a:spcPts val="3079"/>
              </a:lnSpc>
            </a:pPr>
            <a:r>
              <a:rPr lang="en-US" sz="2199">
                <a:solidFill>
                  <a:srgbClr val="3087BB"/>
                </a:solidFill>
                <a:latin typeface="210 디딤고딕 Light"/>
                <a:ea typeface="210 디딤고딕 Light"/>
                <a:cs typeface="210 디딤고딕 Light"/>
                <a:sym typeface="210 디딤고딕 Light"/>
              </a:rPr>
              <a:t>www.reallygreatsite.com</a:t>
            </a:r>
          </a:p>
        </p:txBody>
      </p:sp>
      <p:sp>
        <p:nvSpPr>
          <p:cNvPr name="TextBox 8" id="8"/>
          <p:cNvSpPr txBox="true"/>
          <p:nvPr/>
        </p:nvSpPr>
        <p:spPr>
          <a:xfrm rot="0">
            <a:off x="1355723" y="971904"/>
            <a:ext cx="2943283" cy="382270"/>
          </a:xfrm>
          <a:prstGeom prst="rect">
            <a:avLst/>
          </a:prstGeom>
        </p:spPr>
        <p:txBody>
          <a:bodyPr anchor="t" rtlCol="false" tIns="0" lIns="0" bIns="0" rIns="0">
            <a:spAutoFit/>
          </a:bodyPr>
          <a:lstStyle/>
          <a:p>
            <a:pPr algn="l" marL="0" indent="0" lvl="0">
              <a:lnSpc>
                <a:spcPts val="3079"/>
              </a:lnSpc>
              <a:spcBef>
                <a:spcPct val="0"/>
              </a:spcBef>
            </a:pPr>
            <a:r>
              <a:rPr lang="en-US" sz="2199">
                <a:solidFill>
                  <a:srgbClr val="3087BB"/>
                </a:solidFill>
                <a:latin typeface="210 디딤고딕 Light"/>
                <a:ea typeface="210 디딤고딕 Light"/>
                <a:cs typeface="210 디딤고딕 Light"/>
                <a:sym typeface="210 디딤고딕 Light"/>
              </a:rPr>
              <a:t>FAUGET</a:t>
            </a:r>
          </a:p>
        </p:txBody>
      </p:sp>
      <p:sp>
        <p:nvSpPr>
          <p:cNvPr name="TextBox 9" id="9"/>
          <p:cNvSpPr txBox="true"/>
          <p:nvPr/>
        </p:nvSpPr>
        <p:spPr>
          <a:xfrm rot="0">
            <a:off x="11753819" y="8631285"/>
            <a:ext cx="3124616" cy="382270"/>
          </a:xfrm>
          <a:prstGeom prst="rect">
            <a:avLst/>
          </a:prstGeom>
        </p:spPr>
        <p:txBody>
          <a:bodyPr anchor="t" rtlCol="false" tIns="0" lIns="0" bIns="0" rIns="0">
            <a:spAutoFit/>
          </a:bodyPr>
          <a:lstStyle/>
          <a:p>
            <a:pPr algn="l">
              <a:lnSpc>
                <a:spcPts val="3079"/>
              </a:lnSpc>
            </a:pPr>
            <a:r>
              <a:rPr lang="en-US" sz="2199">
                <a:solidFill>
                  <a:srgbClr val="3087BB"/>
                </a:solidFill>
                <a:latin typeface="210 디딤고딕 Light"/>
                <a:ea typeface="210 디딤고딕 Light"/>
                <a:cs typeface="210 디딤고딕 Light"/>
                <a:sym typeface="210 디딤고딕 Light"/>
              </a:rPr>
              <a:t>hello@reallygreatsite.com</a:t>
            </a:r>
          </a:p>
        </p:txBody>
      </p:sp>
      <p:sp>
        <p:nvSpPr>
          <p:cNvPr name="TextBox 10" id="10"/>
          <p:cNvSpPr txBox="true"/>
          <p:nvPr/>
        </p:nvSpPr>
        <p:spPr>
          <a:xfrm rot="0">
            <a:off x="6728457" y="8631285"/>
            <a:ext cx="1939926" cy="382270"/>
          </a:xfrm>
          <a:prstGeom prst="rect">
            <a:avLst/>
          </a:prstGeom>
        </p:spPr>
        <p:txBody>
          <a:bodyPr anchor="t" rtlCol="false" tIns="0" lIns="0" bIns="0" rIns="0">
            <a:spAutoFit/>
          </a:bodyPr>
          <a:lstStyle/>
          <a:p>
            <a:pPr algn="l">
              <a:lnSpc>
                <a:spcPts val="3079"/>
              </a:lnSpc>
            </a:pPr>
            <a:r>
              <a:rPr lang="en-US" sz="2199">
                <a:solidFill>
                  <a:srgbClr val="3087BB"/>
                </a:solidFill>
                <a:latin typeface="210 디딤고딕 Light"/>
                <a:ea typeface="210 디딤고딕 Light"/>
                <a:cs typeface="210 디딤고딕 Light"/>
                <a:sym typeface="210 디딤고딕 Light"/>
              </a:rPr>
              <a:t>@reallygreatsite</a:t>
            </a:r>
          </a:p>
        </p:txBody>
      </p:sp>
      <p:sp>
        <p:nvSpPr>
          <p:cNvPr name="TextBox 11" id="11"/>
          <p:cNvSpPr txBox="true"/>
          <p:nvPr/>
        </p:nvSpPr>
        <p:spPr>
          <a:xfrm rot="0">
            <a:off x="9277983" y="8631285"/>
            <a:ext cx="2026166" cy="382270"/>
          </a:xfrm>
          <a:prstGeom prst="rect">
            <a:avLst/>
          </a:prstGeom>
        </p:spPr>
        <p:txBody>
          <a:bodyPr anchor="t" rtlCol="false" tIns="0" lIns="0" bIns="0" rIns="0">
            <a:spAutoFit/>
          </a:bodyPr>
          <a:lstStyle/>
          <a:p>
            <a:pPr algn="l">
              <a:lnSpc>
                <a:spcPts val="3079"/>
              </a:lnSpc>
            </a:pPr>
            <a:r>
              <a:rPr lang="en-US" sz="2199">
                <a:solidFill>
                  <a:srgbClr val="3087BB"/>
                </a:solidFill>
                <a:latin typeface="210 디딤고딕 Light"/>
                <a:ea typeface="210 디딤고딕 Light"/>
                <a:cs typeface="210 디딤고딕 Light"/>
                <a:sym typeface="210 디딤고딕 Light"/>
              </a:rPr>
              <a:t>+123-456-7890</a:t>
            </a:r>
          </a:p>
        </p:txBody>
      </p:sp>
      <p:sp>
        <p:nvSpPr>
          <p:cNvPr name="TextBox 12" id="12"/>
          <p:cNvSpPr txBox="true"/>
          <p:nvPr/>
        </p:nvSpPr>
        <p:spPr>
          <a:xfrm rot="0">
            <a:off x="3409566" y="8631285"/>
            <a:ext cx="2943283" cy="382270"/>
          </a:xfrm>
          <a:prstGeom prst="rect">
            <a:avLst/>
          </a:prstGeom>
        </p:spPr>
        <p:txBody>
          <a:bodyPr anchor="t" rtlCol="false" tIns="0" lIns="0" bIns="0" rIns="0">
            <a:spAutoFit/>
          </a:bodyPr>
          <a:lstStyle/>
          <a:p>
            <a:pPr algn="l" marL="0" indent="0" lvl="0">
              <a:lnSpc>
                <a:spcPts val="3079"/>
              </a:lnSpc>
              <a:spcBef>
                <a:spcPct val="0"/>
              </a:spcBef>
            </a:pPr>
            <a:r>
              <a:rPr lang="en-US" sz="2199" strike="noStrike" u="none">
                <a:solidFill>
                  <a:srgbClr val="3087BB"/>
                </a:solidFill>
                <a:latin typeface="210 디딤고딕 Light"/>
                <a:ea typeface="210 디딤고딕 Light"/>
                <a:cs typeface="210 디딤고딕 Light"/>
                <a:sym typeface="210 디딤고딕 Light"/>
              </a:rPr>
              <a:t>마케팅팀 매니저 이수진</a:t>
            </a:r>
          </a:p>
        </p:txBody>
      </p:sp>
      <p:sp>
        <p:nvSpPr>
          <p:cNvPr name="AutoShape 13" id="13"/>
          <p:cNvSpPr/>
          <p:nvPr/>
        </p:nvSpPr>
        <p:spPr>
          <a:xfrm>
            <a:off x="6443417" y="8717480"/>
            <a:ext cx="0" cy="249374"/>
          </a:xfrm>
          <a:prstGeom prst="line">
            <a:avLst/>
          </a:prstGeom>
          <a:ln cap="flat" w="19050">
            <a:solidFill>
              <a:srgbClr val="3087BB"/>
            </a:solidFill>
            <a:prstDash val="solid"/>
            <a:headEnd type="none" len="sm" w="sm"/>
            <a:tailEnd type="none" len="sm" w="sm"/>
          </a:ln>
        </p:spPr>
      </p:sp>
      <p:sp>
        <p:nvSpPr>
          <p:cNvPr name="AutoShape 14" id="14"/>
          <p:cNvSpPr/>
          <p:nvPr/>
        </p:nvSpPr>
        <p:spPr>
          <a:xfrm>
            <a:off x="8963658" y="8717480"/>
            <a:ext cx="0" cy="249374"/>
          </a:xfrm>
          <a:prstGeom prst="line">
            <a:avLst/>
          </a:prstGeom>
          <a:ln cap="flat" w="19050">
            <a:solidFill>
              <a:srgbClr val="3087BB"/>
            </a:solidFill>
            <a:prstDash val="solid"/>
            <a:headEnd type="none" len="sm" w="sm"/>
            <a:tailEnd type="none" len="sm" w="sm"/>
          </a:ln>
        </p:spPr>
      </p:sp>
      <p:sp>
        <p:nvSpPr>
          <p:cNvPr name="AutoShape 15" id="15"/>
          <p:cNvSpPr/>
          <p:nvPr/>
        </p:nvSpPr>
        <p:spPr>
          <a:xfrm>
            <a:off x="11458544" y="8717480"/>
            <a:ext cx="0" cy="249374"/>
          </a:xfrm>
          <a:prstGeom prst="line">
            <a:avLst/>
          </a:prstGeom>
          <a:ln cap="flat" w="19050">
            <a:solidFill>
              <a:srgbClr val="3087BB"/>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809825" y="674834"/>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TextBox 6" id="6"/>
          <p:cNvSpPr txBox="true"/>
          <p:nvPr/>
        </p:nvSpPr>
        <p:spPr>
          <a:xfrm rot="0">
            <a:off x="13175502" y="971904"/>
            <a:ext cx="3756775" cy="382270"/>
          </a:xfrm>
          <a:prstGeom prst="rect">
            <a:avLst/>
          </a:prstGeom>
        </p:spPr>
        <p:txBody>
          <a:bodyPr anchor="t" rtlCol="false" tIns="0" lIns="0" bIns="0" rIns="0">
            <a:spAutoFit/>
          </a:bodyPr>
          <a:lstStyle/>
          <a:p>
            <a:pPr algn="r">
              <a:lnSpc>
                <a:spcPts val="3079"/>
              </a:lnSpc>
            </a:pPr>
            <a:r>
              <a:rPr lang="en-US" sz="2199">
                <a:solidFill>
                  <a:srgbClr val="3087BB"/>
                </a:solidFill>
                <a:latin typeface="210 디딤고딕 Light"/>
                <a:ea typeface="210 디딤고딕 Light"/>
                <a:cs typeface="210 디딤고딕 Light"/>
                <a:sym typeface="210 디딤고딕 Light"/>
              </a:rPr>
              <a:t>www.reallygreatsite.com</a:t>
            </a:r>
          </a:p>
        </p:txBody>
      </p:sp>
      <p:sp>
        <p:nvSpPr>
          <p:cNvPr name="TextBox 7" id="7"/>
          <p:cNvSpPr txBox="true"/>
          <p:nvPr/>
        </p:nvSpPr>
        <p:spPr>
          <a:xfrm rot="0">
            <a:off x="1355723" y="971904"/>
            <a:ext cx="2943283" cy="382270"/>
          </a:xfrm>
          <a:prstGeom prst="rect">
            <a:avLst/>
          </a:prstGeom>
        </p:spPr>
        <p:txBody>
          <a:bodyPr anchor="t" rtlCol="false" tIns="0" lIns="0" bIns="0" rIns="0">
            <a:spAutoFit/>
          </a:bodyPr>
          <a:lstStyle/>
          <a:p>
            <a:pPr algn="l" marL="0" indent="0" lvl="0">
              <a:lnSpc>
                <a:spcPts val="3079"/>
              </a:lnSpc>
              <a:spcBef>
                <a:spcPct val="0"/>
              </a:spcBef>
            </a:pPr>
            <a:r>
              <a:rPr lang="en-US" sz="2199">
                <a:solidFill>
                  <a:srgbClr val="3087BB"/>
                </a:solidFill>
                <a:latin typeface="210 디딤고딕 Light"/>
                <a:ea typeface="210 디딤고딕 Light"/>
                <a:cs typeface="210 디딤고딕 Light"/>
                <a:sym typeface="210 디딤고딕 Light"/>
              </a:rPr>
              <a:t>FAUGET</a:t>
            </a:r>
          </a:p>
        </p:txBody>
      </p:sp>
      <p:grpSp>
        <p:nvGrpSpPr>
          <p:cNvPr name="Group 8" id="8"/>
          <p:cNvGrpSpPr/>
          <p:nvPr/>
        </p:nvGrpSpPr>
        <p:grpSpPr>
          <a:xfrm rot="0">
            <a:off x="3563561" y="4187554"/>
            <a:ext cx="849143" cy="704277"/>
            <a:chOff x="0" y="0"/>
            <a:chExt cx="223643" cy="185488"/>
          </a:xfrm>
        </p:grpSpPr>
        <p:sp>
          <p:nvSpPr>
            <p:cNvPr name="Freeform 9" id="9"/>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10" id="10"/>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9496450" y="4187554"/>
            <a:ext cx="849143" cy="704277"/>
            <a:chOff x="0" y="0"/>
            <a:chExt cx="223643" cy="185488"/>
          </a:xfrm>
        </p:grpSpPr>
        <p:sp>
          <p:nvSpPr>
            <p:cNvPr name="Freeform 12" id="12"/>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13" id="13"/>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3563561" y="5207563"/>
            <a:ext cx="849143" cy="704277"/>
            <a:chOff x="0" y="0"/>
            <a:chExt cx="223643" cy="185488"/>
          </a:xfrm>
        </p:grpSpPr>
        <p:sp>
          <p:nvSpPr>
            <p:cNvPr name="Freeform 15" id="15"/>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16" id="16"/>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9496450" y="5207563"/>
            <a:ext cx="849143" cy="704277"/>
            <a:chOff x="0" y="0"/>
            <a:chExt cx="223643" cy="185488"/>
          </a:xfrm>
        </p:grpSpPr>
        <p:sp>
          <p:nvSpPr>
            <p:cNvPr name="Freeform 18" id="18"/>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19" id="19"/>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grpSp>
        <p:nvGrpSpPr>
          <p:cNvPr name="Group 20" id="20"/>
          <p:cNvGrpSpPr/>
          <p:nvPr/>
        </p:nvGrpSpPr>
        <p:grpSpPr>
          <a:xfrm rot="0">
            <a:off x="3563561" y="6196682"/>
            <a:ext cx="849143" cy="704277"/>
            <a:chOff x="0" y="0"/>
            <a:chExt cx="223643" cy="185488"/>
          </a:xfrm>
        </p:grpSpPr>
        <p:sp>
          <p:nvSpPr>
            <p:cNvPr name="Freeform 21" id="21"/>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22" id="22"/>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grpSp>
        <p:nvGrpSpPr>
          <p:cNvPr name="Group 23" id="23"/>
          <p:cNvGrpSpPr/>
          <p:nvPr/>
        </p:nvGrpSpPr>
        <p:grpSpPr>
          <a:xfrm rot="0">
            <a:off x="9496450" y="6196682"/>
            <a:ext cx="849143" cy="704277"/>
            <a:chOff x="0" y="0"/>
            <a:chExt cx="223643" cy="185488"/>
          </a:xfrm>
        </p:grpSpPr>
        <p:sp>
          <p:nvSpPr>
            <p:cNvPr name="Freeform 24" id="24"/>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25" id="25"/>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sp>
        <p:nvSpPr>
          <p:cNvPr name="TextBox 26" id="26"/>
          <p:cNvSpPr txBox="true"/>
          <p:nvPr/>
        </p:nvSpPr>
        <p:spPr>
          <a:xfrm rot="0">
            <a:off x="6342578" y="587094"/>
            <a:ext cx="5602845" cy="1085215"/>
          </a:xfrm>
          <a:prstGeom prst="rect">
            <a:avLst/>
          </a:prstGeom>
        </p:spPr>
        <p:txBody>
          <a:bodyPr anchor="t" rtlCol="false" tIns="0" lIns="0" bIns="0" rIns="0">
            <a:spAutoFit/>
          </a:bodyPr>
          <a:lstStyle/>
          <a:p>
            <a:pPr algn="ctr">
              <a:lnSpc>
                <a:spcPts val="8959"/>
              </a:lnSpc>
            </a:pPr>
            <a:r>
              <a:rPr lang="en-US" sz="6399">
                <a:solidFill>
                  <a:srgbClr val="1D2A3A"/>
                </a:solidFill>
                <a:latin typeface="210 밀레니얼"/>
                <a:ea typeface="210 밀레니얼"/>
                <a:cs typeface="210 밀레니얼"/>
                <a:sym typeface="210 밀레니얼"/>
              </a:rPr>
              <a:t>목 차</a:t>
            </a:r>
          </a:p>
        </p:txBody>
      </p:sp>
      <p:sp>
        <p:nvSpPr>
          <p:cNvPr name="TextBox 27" id="27"/>
          <p:cNvSpPr txBox="true"/>
          <p:nvPr/>
        </p:nvSpPr>
        <p:spPr>
          <a:xfrm rot="0">
            <a:off x="5062818" y="4320618"/>
            <a:ext cx="3886339" cy="428625"/>
          </a:xfrm>
          <a:prstGeom prst="rect">
            <a:avLst/>
          </a:prstGeom>
        </p:spPr>
        <p:txBody>
          <a:bodyPr anchor="t" rtlCol="false" tIns="0" lIns="0" bIns="0" rIns="0">
            <a:spAutoFit/>
          </a:bodyPr>
          <a:lstStyle/>
          <a:p>
            <a:pPr algn="l">
              <a:lnSpc>
                <a:spcPts val="3359"/>
              </a:lnSpc>
            </a:pPr>
            <a:r>
              <a:rPr lang="en-US" sz="2799">
                <a:solidFill>
                  <a:srgbClr val="3087BB"/>
                </a:solidFill>
                <a:latin typeface="210 디딤고딕"/>
                <a:ea typeface="210 디딤고딕"/>
                <a:cs typeface="210 디딤고딕"/>
                <a:sym typeface="210 디딤고딕"/>
              </a:rPr>
              <a:t>배경 및 동기</a:t>
            </a:r>
          </a:p>
        </p:txBody>
      </p:sp>
      <p:sp>
        <p:nvSpPr>
          <p:cNvPr name="TextBox 28" id="28"/>
          <p:cNvSpPr txBox="true"/>
          <p:nvPr/>
        </p:nvSpPr>
        <p:spPr>
          <a:xfrm rot="0">
            <a:off x="3398211" y="4339668"/>
            <a:ext cx="1179843" cy="409575"/>
          </a:xfrm>
          <a:prstGeom prst="rect">
            <a:avLst/>
          </a:prstGeom>
        </p:spPr>
        <p:txBody>
          <a:bodyPr anchor="t" rtlCol="false" tIns="0" lIns="0" bIns="0" rIns="0">
            <a:spAutoFit/>
          </a:bodyPr>
          <a:lstStyle/>
          <a:p>
            <a:pPr algn="ctr">
              <a:lnSpc>
                <a:spcPts val="3359"/>
              </a:lnSpc>
            </a:pPr>
            <a:r>
              <a:rPr lang="en-US" sz="2799">
                <a:solidFill>
                  <a:srgbClr val="1D2A3A"/>
                </a:solidFill>
                <a:latin typeface="210 밀레니얼 Light"/>
                <a:ea typeface="210 밀레니얼 Light"/>
                <a:cs typeface="210 밀레니얼 Light"/>
                <a:sym typeface="210 밀레니얼 Light"/>
              </a:rPr>
              <a:t>01</a:t>
            </a:r>
          </a:p>
        </p:txBody>
      </p:sp>
      <p:sp>
        <p:nvSpPr>
          <p:cNvPr name="TextBox 29" id="29"/>
          <p:cNvSpPr txBox="true"/>
          <p:nvPr/>
        </p:nvSpPr>
        <p:spPr>
          <a:xfrm rot="0">
            <a:off x="3398215" y="5337665"/>
            <a:ext cx="1179843" cy="409575"/>
          </a:xfrm>
          <a:prstGeom prst="rect">
            <a:avLst/>
          </a:prstGeom>
        </p:spPr>
        <p:txBody>
          <a:bodyPr anchor="t" rtlCol="false" tIns="0" lIns="0" bIns="0" rIns="0">
            <a:spAutoFit/>
          </a:bodyPr>
          <a:lstStyle/>
          <a:p>
            <a:pPr algn="ctr">
              <a:lnSpc>
                <a:spcPts val="3359"/>
              </a:lnSpc>
            </a:pPr>
            <a:r>
              <a:rPr lang="en-US" sz="2799">
                <a:solidFill>
                  <a:srgbClr val="1D2A3A"/>
                </a:solidFill>
                <a:latin typeface="210 밀레니얼 Light"/>
                <a:ea typeface="210 밀레니얼 Light"/>
                <a:cs typeface="210 밀레니얼 Light"/>
                <a:sym typeface="210 밀레니얼 Light"/>
              </a:rPr>
              <a:t>02</a:t>
            </a:r>
          </a:p>
        </p:txBody>
      </p:sp>
      <p:sp>
        <p:nvSpPr>
          <p:cNvPr name="TextBox 30" id="30"/>
          <p:cNvSpPr txBox="true"/>
          <p:nvPr/>
        </p:nvSpPr>
        <p:spPr>
          <a:xfrm rot="0">
            <a:off x="5062822" y="5318615"/>
            <a:ext cx="3886334" cy="428625"/>
          </a:xfrm>
          <a:prstGeom prst="rect">
            <a:avLst/>
          </a:prstGeom>
        </p:spPr>
        <p:txBody>
          <a:bodyPr anchor="t" rtlCol="false" tIns="0" lIns="0" bIns="0" rIns="0">
            <a:spAutoFit/>
          </a:bodyPr>
          <a:lstStyle/>
          <a:p>
            <a:pPr algn="l">
              <a:lnSpc>
                <a:spcPts val="3359"/>
              </a:lnSpc>
            </a:pPr>
            <a:r>
              <a:rPr lang="en-US" sz="2799">
                <a:solidFill>
                  <a:srgbClr val="3087BB"/>
                </a:solidFill>
                <a:latin typeface="210 디딤고딕"/>
                <a:ea typeface="210 디딤고딕"/>
                <a:cs typeface="210 디딤고딕"/>
                <a:sym typeface="210 디딤고딕"/>
              </a:rPr>
              <a:t>프로젝트 소개</a:t>
            </a:r>
          </a:p>
        </p:txBody>
      </p:sp>
      <p:sp>
        <p:nvSpPr>
          <p:cNvPr name="TextBox 31" id="31"/>
          <p:cNvSpPr txBox="true"/>
          <p:nvPr/>
        </p:nvSpPr>
        <p:spPr>
          <a:xfrm rot="0">
            <a:off x="3398215" y="6348796"/>
            <a:ext cx="1210827" cy="409575"/>
          </a:xfrm>
          <a:prstGeom prst="rect">
            <a:avLst/>
          </a:prstGeom>
        </p:spPr>
        <p:txBody>
          <a:bodyPr anchor="t" rtlCol="false" tIns="0" lIns="0" bIns="0" rIns="0">
            <a:spAutoFit/>
          </a:bodyPr>
          <a:lstStyle/>
          <a:p>
            <a:pPr algn="ctr">
              <a:lnSpc>
                <a:spcPts val="3359"/>
              </a:lnSpc>
            </a:pPr>
            <a:r>
              <a:rPr lang="en-US" sz="2799">
                <a:solidFill>
                  <a:srgbClr val="1D2A3A"/>
                </a:solidFill>
                <a:latin typeface="210 밀레니얼 Light"/>
                <a:ea typeface="210 밀레니얼 Light"/>
                <a:cs typeface="210 밀레니얼 Light"/>
                <a:sym typeface="210 밀레니얼 Light"/>
              </a:rPr>
              <a:t>03</a:t>
            </a:r>
          </a:p>
        </p:txBody>
      </p:sp>
      <p:sp>
        <p:nvSpPr>
          <p:cNvPr name="TextBox 32" id="32"/>
          <p:cNvSpPr txBox="true"/>
          <p:nvPr/>
        </p:nvSpPr>
        <p:spPr>
          <a:xfrm rot="0">
            <a:off x="5106537" y="6329746"/>
            <a:ext cx="3842620" cy="428625"/>
          </a:xfrm>
          <a:prstGeom prst="rect">
            <a:avLst/>
          </a:prstGeom>
        </p:spPr>
        <p:txBody>
          <a:bodyPr anchor="t" rtlCol="false" tIns="0" lIns="0" bIns="0" rIns="0">
            <a:spAutoFit/>
          </a:bodyPr>
          <a:lstStyle/>
          <a:p>
            <a:pPr algn="l">
              <a:lnSpc>
                <a:spcPts val="3359"/>
              </a:lnSpc>
            </a:pPr>
            <a:r>
              <a:rPr lang="en-US" sz="2799">
                <a:solidFill>
                  <a:srgbClr val="3087BB"/>
                </a:solidFill>
                <a:latin typeface="210 디딤고딕"/>
                <a:ea typeface="210 디딤고딕"/>
                <a:cs typeface="210 디딤고딕"/>
                <a:sym typeface="210 디딤고딕"/>
              </a:rPr>
              <a:t>프로젝트 주요 기능</a:t>
            </a:r>
          </a:p>
        </p:txBody>
      </p:sp>
      <p:sp>
        <p:nvSpPr>
          <p:cNvPr name="TextBox 33" id="33"/>
          <p:cNvSpPr txBox="true"/>
          <p:nvPr/>
        </p:nvSpPr>
        <p:spPr>
          <a:xfrm rot="0">
            <a:off x="9338853" y="4359552"/>
            <a:ext cx="1179843" cy="409575"/>
          </a:xfrm>
          <a:prstGeom prst="rect">
            <a:avLst/>
          </a:prstGeom>
        </p:spPr>
        <p:txBody>
          <a:bodyPr anchor="t" rtlCol="false" tIns="0" lIns="0" bIns="0" rIns="0">
            <a:spAutoFit/>
          </a:bodyPr>
          <a:lstStyle/>
          <a:p>
            <a:pPr algn="ctr">
              <a:lnSpc>
                <a:spcPts val="3359"/>
              </a:lnSpc>
            </a:pPr>
            <a:r>
              <a:rPr lang="en-US" sz="2799">
                <a:solidFill>
                  <a:srgbClr val="1D2A3A"/>
                </a:solidFill>
                <a:latin typeface="210 밀레니얼 Light"/>
                <a:ea typeface="210 밀레니얼 Light"/>
                <a:cs typeface="210 밀레니얼 Light"/>
                <a:sym typeface="210 밀레니얼 Light"/>
              </a:rPr>
              <a:t>04</a:t>
            </a:r>
          </a:p>
        </p:txBody>
      </p:sp>
      <p:sp>
        <p:nvSpPr>
          <p:cNvPr name="TextBox 34" id="34"/>
          <p:cNvSpPr txBox="true"/>
          <p:nvPr/>
        </p:nvSpPr>
        <p:spPr>
          <a:xfrm rot="0">
            <a:off x="9338848" y="5359677"/>
            <a:ext cx="1179843" cy="409575"/>
          </a:xfrm>
          <a:prstGeom prst="rect">
            <a:avLst/>
          </a:prstGeom>
        </p:spPr>
        <p:txBody>
          <a:bodyPr anchor="t" rtlCol="false" tIns="0" lIns="0" bIns="0" rIns="0">
            <a:spAutoFit/>
          </a:bodyPr>
          <a:lstStyle/>
          <a:p>
            <a:pPr algn="ctr">
              <a:lnSpc>
                <a:spcPts val="3359"/>
              </a:lnSpc>
            </a:pPr>
            <a:r>
              <a:rPr lang="en-US" sz="2799">
                <a:solidFill>
                  <a:srgbClr val="1D2A3A"/>
                </a:solidFill>
                <a:latin typeface="210 밀레니얼 Light"/>
                <a:ea typeface="210 밀레니얼 Light"/>
                <a:cs typeface="210 밀레니얼 Light"/>
                <a:sym typeface="210 밀레니얼 Light"/>
              </a:rPr>
              <a:t>05</a:t>
            </a:r>
          </a:p>
        </p:txBody>
      </p:sp>
      <p:sp>
        <p:nvSpPr>
          <p:cNvPr name="TextBox 35" id="35"/>
          <p:cNvSpPr txBox="true"/>
          <p:nvPr/>
        </p:nvSpPr>
        <p:spPr>
          <a:xfrm rot="0">
            <a:off x="9338853" y="6359802"/>
            <a:ext cx="1179843" cy="409575"/>
          </a:xfrm>
          <a:prstGeom prst="rect">
            <a:avLst/>
          </a:prstGeom>
        </p:spPr>
        <p:txBody>
          <a:bodyPr anchor="t" rtlCol="false" tIns="0" lIns="0" bIns="0" rIns="0">
            <a:spAutoFit/>
          </a:bodyPr>
          <a:lstStyle/>
          <a:p>
            <a:pPr algn="ctr">
              <a:lnSpc>
                <a:spcPts val="3359"/>
              </a:lnSpc>
            </a:pPr>
            <a:r>
              <a:rPr lang="en-US" sz="2799">
                <a:solidFill>
                  <a:srgbClr val="1D2A3A"/>
                </a:solidFill>
                <a:latin typeface="210 밀레니얼 Light"/>
                <a:ea typeface="210 밀레니얼 Light"/>
                <a:cs typeface="210 밀레니얼 Light"/>
                <a:sym typeface="210 밀레니얼 Light"/>
              </a:rPr>
              <a:t>06</a:t>
            </a:r>
          </a:p>
        </p:txBody>
      </p:sp>
      <p:sp>
        <p:nvSpPr>
          <p:cNvPr name="TextBox 36" id="36"/>
          <p:cNvSpPr txBox="true"/>
          <p:nvPr/>
        </p:nvSpPr>
        <p:spPr>
          <a:xfrm rot="0">
            <a:off x="11003460" y="4340502"/>
            <a:ext cx="3886330" cy="428625"/>
          </a:xfrm>
          <a:prstGeom prst="rect">
            <a:avLst/>
          </a:prstGeom>
        </p:spPr>
        <p:txBody>
          <a:bodyPr anchor="t" rtlCol="false" tIns="0" lIns="0" bIns="0" rIns="0">
            <a:spAutoFit/>
          </a:bodyPr>
          <a:lstStyle/>
          <a:p>
            <a:pPr algn="l">
              <a:lnSpc>
                <a:spcPts val="3359"/>
              </a:lnSpc>
            </a:pPr>
            <a:r>
              <a:rPr lang="en-US" sz="2799">
                <a:solidFill>
                  <a:srgbClr val="3087BB"/>
                </a:solidFill>
                <a:latin typeface="210 디딤고딕"/>
                <a:ea typeface="210 디딤고딕"/>
                <a:cs typeface="210 디딤고딕"/>
                <a:sym typeface="210 디딤고딕"/>
              </a:rPr>
              <a:t>개발 과정</a:t>
            </a:r>
          </a:p>
        </p:txBody>
      </p:sp>
      <p:sp>
        <p:nvSpPr>
          <p:cNvPr name="TextBox 37" id="37"/>
          <p:cNvSpPr txBox="true"/>
          <p:nvPr/>
        </p:nvSpPr>
        <p:spPr>
          <a:xfrm rot="0">
            <a:off x="11003455" y="5340627"/>
            <a:ext cx="3886334" cy="428625"/>
          </a:xfrm>
          <a:prstGeom prst="rect">
            <a:avLst/>
          </a:prstGeom>
        </p:spPr>
        <p:txBody>
          <a:bodyPr anchor="t" rtlCol="false" tIns="0" lIns="0" bIns="0" rIns="0">
            <a:spAutoFit/>
          </a:bodyPr>
          <a:lstStyle/>
          <a:p>
            <a:pPr algn="l">
              <a:lnSpc>
                <a:spcPts val="3359"/>
              </a:lnSpc>
            </a:pPr>
            <a:r>
              <a:rPr lang="en-US" sz="2799">
                <a:solidFill>
                  <a:srgbClr val="3087BB"/>
                </a:solidFill>
                <a:latin typeface="210 디딤고딕"/>
                <a:ea typeface="210 디딤고딕"/>
                <a:cs typeface="210 디딤고딕"/>
                <a:sym typeface="210 디딤고딕"/>
              </a:rPr>
              <a:t>기대 효과 및 마무리</a:t>
            </a:r>
          </a:p>
        </p:txBody>
      </p:sp>
      <p:sp>
        <p:nvSpPr>
          <p:cNvPr name="TextBox 38" id="38"/>
          <p:cNvSpPr txBox="true"/>
          <p:nvPr/>
        </p:nvSpPr>
        <p:spPr>
          <a:xfrm rot="0">
            <a:off x="11003460" y="6340752"/>
            <a:ext cx="3886330" cy="428625"/>
          </a:xfrm>
          <a:prstGeom prst="rect">
            <a:avLst/>
          </a:prstGeom>
        </p:spPr>
        <p:txBody>
          <a:bodyPr anchor="t" rtlCol="false" tIns="0" lIns="0" bIns="0" rIns="0">
            <a:spAutoFit/>
          </a:bodyPr>
          <a:lstStyle/>
          <a:p>
            <a:pPr algn="l">
              <a:lnSpc>
                <a:spcPts val="3359"/>
              </a:lnSpc>
            </a:pPr>
            <a:r>
              <a:rPr lang="en-US" sz="2799">
                <a:solidFill>
                  <a:srgbClr val="3087BB"/>
                </a:solidFill>
                <a:latin typeface="210 디딤고딕"/>
                <a:ea typeface="210 디딤고딕"/>
                <a:cs typeface="210 디딤고딕"/>
                <a:sym typeface="210 디딤고딕"/>
              </a:rPr>
              <a:t>시연</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809825" y="674834"/>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Freeform 6" id="6"/>
          <p:cNvSpPr/>
          <p:nvPr/>
        </p:nvSpPr>
        <p:spPr>
          <a:xfrm flipH="false" flipV="false" rot="0">
            <a:off x="3321296" y="3622295"/>
            <a:ext cx="4415243" cy="4845260"/>
          </a:xfrm>
          <a:custGeom>
            <a:avLst/>
            <a:gdLst/>
            <a:ahLst/>
            <a:cxnLst/>
            <a:rect r="r" b="b" t="t" l="l"/>
            <a:pathLst>
              <a:path h="4845260" w="4415243">
                <a:moveTo>
                  <a:pt x="0" y="0"/>
                </a:moveTo>
                <a:lnTo>
                  <a:pt x="4415243" y="0"/>
                </a:lnTo>
                <a:lnTo>
                  <a:pt x="4415243" y="4845260"/>
                </a:lnTo>
                <a:lnTo>
                  <a:pt x="0" y="4845260"/>
                </a:lnTo>
                <a:lnTo>
                  <a:pt x="0" y="0"/>
                </a:lnTo>
                <a:close/>
              </a:path>
            </a:pathLst>
          </a:custGeom>
          <a:blipFill>
            <a:blip r:embed="rId2"/>
            <a:stretch>
              <a:fillRect l="0" t="0" r="0" b="0"/>
            </a:stretch>
          </a:blipFill>
        </p:spPr>
      </p:sp>
      <p:sp>
        <p:nvSpPr>
          <p:cNvPr name="Freeform 7" id="7"/>
          <p:cNvSpPr/>
          <p:nvPr/>
        </p:nvSpPr>
        <p:spPr>
          <a:xfrm flipH="false" flipV="false" rot="0">
            <a:off x="8995988" y="5090045"/>
            <a:ext cx="5898868" cy="1909758"/>
          </a:xfrm>
          <a:custGeom>
            <a:avLst/>
            <a:gdLst/>
            <a:ahLst/>
            <a:cxnLst/>
            <a:rect r="r" b="b" t="t" l="l"/>
            <a:pathLst>
              <a:path h="1909758" w="5898868">
                <a:moveTo>
                  <a:pt x="0" y="0"/>
                </a:moveTo>
                <a:lnTo>
                  <a:pt x="5898868" y="0"/>
                </a:lnTo>
                <a:lnTo>
                  <a:pt x="5898868" y="1909759"/>
                </a:lnTo>
                <a:lnTo>
                  <a:pt x="0" y="1909759"/>
                </a:lnTo>
                <a:lnTo>
                  <a:pt x="0" y="0"/>
                </a:lnTo>
                <a:close/>
              </a:path>
            </a:pathLst>
          </a:custGeom>
          <a:blipFill>
            <a:blip r:embed="rId3"/>
            <a:stretch>
              <a:fillRect l="0" t="0" r="0" b="0"/>
            </a:stretch>
          </a:blipFill>
        </p:spPr>
      </p:sp>
      <p:sp>
        <p:nvSpPr>
          <p:cNvPr name="TextBox 8" id="8"/>
          <p:cNvSpPr txBox="true"/>
          <p:nvPr/>
        </p:nvSpPr>
        <p:spPr>
          <a:xfrm rot="0">
            <a:off x="6194566" y="560534"/>
            <a:ext cx="5602845" cy="1085215"/>
          </a:xfrm>
          <a:prstGeom prst="rect">
            <a:avLst/>
          </a:prstGeom>
        </p:spPr>
        <p:txBody>
          <a:bodyPr anchor="t" rtlCol="false" tIns="0" lIns="0" bIns="0" rIns="0">
            <a:spAutoFit/>
          </a:bodyPr>
          <a:lstStyle/>
          <a:p>
            <a:pPr algn="ctr">
              <a:lnSpc>
                <a:spcPts val="8959"/>
              </a:lnSpc>
            </a:pPr>
            <a:r>
              <a:rPr lang="en-US" sz="6399">
                <a:solidFill>
                  <a:srgbClr val="1D2A3A"/>
                </a:solidFill>
                <a:latin typeface="210 밀레니얼"/>
                <a:ea typeface="210 밀레니얼"/>
                <a:cs typeface="210 밀레니얼"/>
                <a:sym typeface="210 밀레니얼"/>
              </a:rPr>
              <a:t>배경 및 동기</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809825" y="674834"/>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Freeform 6" id="6"/>
          <p:cNvSpPr/>
          <p:nvPr/>
        </p:nvSpPr>
        <p:spPr>
          <a:xfrm flipH="false" flipV="false" rot="0">
            <a:off x="2877392" y="4636927"/>
            <a:ext cx="1383056" cy="1383056"/>
          </a:xfrm>
          <a:custGeom>
            <a:avLst/>
            <a:gdLst/>
            <a:ahLst/>
            <a:cxnLst/>
            <a:rect r="r" b="b" t="t" l="l"/>
            <a:pathLst>
              <a:path h="1383056" w="1383056">
                <a:moveTo>
                  <a:pt x="0" y="0"/>
                </a:moveTo>
                <a:lnTo>
                  <a:pt x="1383057" y="0"/>
                </a:lnTo>
                <a:lnTo>
                  <a:pt x="1383057" y="1383056"/>
                </a:lnTo>
                <a:lnTo>
                  <a:pt x="0" y="1383056"/>
                </a:lnTo>
                <a:lnTo>
                  <a:pt x="0" y="0"/>
                </a:lnTo>
                <a:close/>
              </a:path>
            </a:pathLst>
          </a:custGeom>
          <a:blipFill>
            <a:blip r:embed="rId3"/>
            <a:stretch>
              <a:fillRect l="0" t="0" r="0" b="0"/>
            </a:stretch>
          </a:blipFill>
        </p:spPr>
      </p:sp>
      <p:sp>
        <p:nvSpPr>
          <p:cNvPr name="Freeform 7" id="7"/>
          <p:cNvSpPr/>
          <p:nvPr/>
        </p:nvSpPr>
        <p:spPr>
          <a:xfrm flipH="false" flipV="false" rot="0">
            <a:off x="6830241" y="4636927"/>
            <a:ext cx="1259753" cy="1259753"/>
          </a:xfrm>
          <a:custGeom>
            <a:avLst/>
            <a:gdLst/>
            <a:ahLst/>
            <a:cxnLst/>
            <a:rect r="r" b="b" t="t" l="l"/>
            <a:pathLst>
              <a:path h="1259753" w="1259753">
                <a:moveTo>
                  <a:pt x="0" y="0"/>
                </a:moveTo>
                <a:lnTo>
                  <a:pt x="1259753" y="0"/>
                </a:lnTo>
                <a:lnTo>
                  <a:pt x="1259753" y="1259753"/>
                </a:lnTo>
                <a:lnTo>
                  <a:pt x="0" y="1259753"/>
                </a:lnTo>
                <a:lnTo>
                  <a:pt x="0" y="0"/>
                </a:lnTo>
                <a:close/>
              </a:path>
            </a:pathLst>
          </a:custGeom>
          <a:blipFill>
            <a:blip r:embed="rId4"/>
            <a:stretch>
              <a:fillRect l="0" t="0" r="0" b="0"/>
            </a:stretch>
          </a:blipFill>
        </p:spPr>
      </p:sp>
      <p:sp>
        <p:nvSpPr>
          <p:cNvPr name="Freeform 8" id="8"/>
          <p:cNvSpPr/>
          <p:nvPr/>
        </p:nvSpPr>
        <p:spPr>
          <a:xfrm flipH="false" flipV="false" rot="0">
            <a:off x="10659786" y="4734347"/>
            <a:ext cx="1285636" cy="1285636"/>
          </a:xfrm>
          <a:custGeom>
            <a:avLst/>
            <a:gdLst/>
            <a:ahLst/>
            <a:cxnLst/>
            <a:rect r="r" b="b" t="t" l="l"/>
            <a:pathLst>
              <a:path h="1285636" w="1285636">
                <a:moveTo>
                  <a:pt x="0" y="0"/>
                </a:moveTo>
                <a:lnTo>
                  <a:pt x="1285636" y="0"/>
                </a:lnTo>
                <a:lnTo>
                  <a:pt x="1285636" y="1285636"/>
                </a:lnTo>
                <a:lnTo>
                  <a:pt x="0" y="1285636"/>
                </a:lnTo>
                <a:lnTo>
                  <a:pt x="0" y="0"/>
                </a:lnTo>
                <a:close/>
              </a:path>
            </a:pathLst>
          </a:custGeom>
          <a:blipFill>
            <a:blip r:embed="rId5"/>
            <a:stretch>
              <a:fillRect l="0" t="0" r="0" b="0"/>
            </a:stretch>
          </a:blipFill>
        </p:spPr>
      </p:sp>
      <p:sp>
        <p:nvSpPr>
          <p:cNvPr name="Freeform 9" id="9"/>
          <p:cNvSpPr/>
          <p:nvPr/>
        </p:nvSpPr>
        <p:spPr>
          <a:xfrm flipH="false" flipV="false" rot="0">
            <a:off x="14517172" y="4778141"/>
            <a:ext cx="1241842" cy="1241842"/>
          </a:xfrm>
          <a:custGeom>
            <a:avLst/>
            <a:gdLst/>
            <a:ahLst/>
            <a:cxnLst/>
            <a:rect r="r" b="b" t="t" l="l"/>
            <a:pathLst>
              <a:path h="1241842" w="1241842">
                <a:moveTo>
                  <a:pt x="0" y="0"/>
                </a:moveTo>
                <a:lnTo>
                  <a:pt x="1241843" y="0"/>
                </a:lnTo>
                <a:lnTo>
                  <a:pt x="1241843" y="1241842"/>
                </a:lnTo>
                <a:lnTo>
                  <a:pt x="0" y="1241842"/>
                </a:lnTo>
                <a:lnTo>
                  <a:pt x="0" y="0"/>
                </a:lnTo>
                <a:close/>
              </a:path>
            </a:pathLst>
          </a:custGeom>
          <a:blipFill>
            <a:blip r:embed="rId6"/>
            <a:stretch>
              <a:fillRect l="0" t="0" r="0" b="0"/>
            </a:stretch>
          </a:blipFill>
        </p:spPr>
      </p:sp>
      <p:sp>
        <p:nvSpPr>
          <p:cNvPr name="TextBox 10" id="10"/>
          <p:cNvSpPr txBox="true"/>
          <p:nvPr/>
        </p:nvSpPr>
        <p:spPr>
          <a:xfrm rot="0">
            <a:off x="6342578" y="560534"/>
            <a:ext cx="5602845" cy="1085215"/>
          </a:xfrm>
          <a:prstGeom prst="rect">
            <a:avLst/>
          </a:prstGeom>
        </p:spPr>
        <p:txBody>
          <a:bodyPr anchor="t" rtlCol="false" tIns="0" lIns="0" bIns="0" rIns="0">
            <a:spAutoFit/>
          </a:bodyPr>
          <a:lstStyle/>
          <a:p>
            <a:pPr algn="ctr">
              <a:lnSpc>
                <a:spcPts val="8959"/>
              </a:lnSpc>
            </a:pPr>
            <a:r>
              <a:rPr lang="en-US" sz="6399">
                <a:solidFill>
                  <a:srgbClr val="1D2A3A"/>
                </a:solidFill>
                <a:latin typeface="210 밀레니얼"/>
                <a:ea typeface="210 밀레니얼"/>
                <a:cs typeface="210 밀레니얼"/>
                <a:sym typeface="210 밀레니얼"/>
              </a:rPr>
              <a:t>배경 및 동기</a:t>
            </a:r>
          </a:p>
        </p:txBody>
      </p:sp>
      <p:sp>
        <p:nvSpPr>
          <p:cNvPr name="TextBox 11" id="11"/>
          <p:cNvSpPr txBox="true"/>
          <p:nvPr/>
        </p:nvSpPr>
        <p:spPr>
          <a:xfrm rot="0">
            <a:off x="2877392" y="6422318"/>
            <a:ext cx="1383056" cy="365759"/>
          </a:xfrm>
          <a:prstGeom prst="rect">
            <a:avLst/>
          </a:prstGeom>
        </p:spPr>
        <p:txBody>
          <a:bodyPr anchor="t" rtlCol="false" tIns="0" lIns="0" bIns="0" rIns="0">
            <a:spAutoFit/>
          </a:bodyPr>
          <a:lstStyle/>
          <a:p>
            <a:pPr algn="ctr">
              <a:lnSpc>
                <a:spcPts val="2940"/>
              </a:lnSpc>
            </a:pPr>
            <a:r>
              <a:rPr lang="en-US" sz="2100">
                <a:solidFill>
                  <a:srgbClr val="1D2A3A"/>
                </a:solidFill>
                <a:latin typeface="TDTD고딕"/>
                <a:ea typeface="TDTD고딕"/>
                <a:cs typeface="TDTD고딕"/>
                <a:sym typeface="TDTD고딕"/>
              </a:rPr>
              <a:t>여행 어플</a:t>
            </a:r>
          </a:p>
        </p:txBody>
      </p:sp>
      <p:sp>
        <p:nvSpPr>
          <p:cNvPr name="TextBox 12" id="12"/>
          <p:cNvSpPr txBox="true"/>
          <p:nvPr/>
        </p:nvSpPr>
        <p:spPr>
          <a:xfrm rot="0">
            <a:off x="6768589" y="6422318"/>
            <a:ext cx="1383056" cy="365759"/>
          </a:xfrm>
          <a:prstGeom prst="rect">
            <a:avLst/>
          </a:prstGeom>
        </p:spPr>
        <p:txBody>
          <a:bodyPr anchor="t" rtlCol="false" tIns="0" lIns="0" bIns="0" rIns="0">
            <a:spAutoFit/>
          </a:bodyPr>
          <a:lstStyle/>
          <a:p>
            <a:pPr algn="ctr">
              <a:lnSpc>
                <a:spcPts val="2940"/>
              </a:lnSpc>
            </a:pPr>
            <a:r>
              <a:rPr lang="en-US" sz="2100">
                <a:solidFill>
                  <a:srgbClr val="1D2A3A"/>
                </a:solidFill>
                <a:latin typeface="TDTD고딕"/>
                <a:ea typeface="TDTD고딕"/>
                <a:cs typeface="TDTD고딕"/>
                <a:sym typeface="TDTD고딕"/>
              </a:rPr>
              <a:t>여행 일정</a:t>
            </a:r>
          </a:p>
        </p:txBody>
      </p:sp>
      <p:sp>
        <p:nvSpPr>
          <p:cNvPr name="TextBox 13" id="13"/>
          <p:cNvSpPr txBox="true"/>
          <p:nvPr/>
        </p:nvSpPr>
        <p:spPr>
          <a:xfrm rot="0">
            <a:off x="10659786" y="6236580"/>
            <a:ext cx="1383056" cy="737234"/>
          </a:xfrm>
          <a:prstGeom prst="rect">
            <a:avLst/>
          </a:prstGeom>
        </p:spPr>
        <p:txBody>
          <a:bodyPr anchor="t" rtlCol="false" tIns="0" lIns="0" bIns="0" rIns="0">
            <a:spAutoFit/>
          </a:bodyPr>
          <a:lstStyle/>
          <a:p>
            <a:pPr algn="ctr">
              <a:lnSpc>
                <a:spcPts val="2940"/>
              </a:lnSpc>
            </a:pPr>
            <a:r>
              <a:rPr lang="en-US" sz="2100">
                <a:solidFill>
                  <a:srgbClr val="1D2A3A"/>
                </a:solidFill>
                <a:latin typeface="TDTD고딕"/>
                <a:ea typeface="TDTD고딕"/>
                <a:cs typeface="TDTD고딕"/>
                <a:sym typeface="TDTD고딕"/>
              </a:rPr>
              <a:t>경비 계산</a:t>
            </a:r>
          </a:p>
          <a:p>
            <a:pPr algn="ctr">
              <a:lnSpc>
                <a:spcPts val="2940"/>
              </a:lnSpc>
            </a:pPr>
            <a:r>
              <a:rPr lang="en-US" sz="2100">
                <a:solidFill>
                  <a:srgbClr val="1D2A3A"/>
                </a:solidFill>
                <a:latin typeface="TDTD고딕"/>
                <a:ea typeface="TDTD고딕"/>
                <a:cs typeface="TDTD고딕"/>
                <a:sym typeface="TDTD고딕"/>
              </a:rPr>
              <a:t>어플</a:t>
            </a:r>
          </a:p>
        </p:txBody>
      </p:sp>
      <p:sp>
        <p:nvSpPr>
          <p:cNvPr name="TextBox 14" id="14"/>
          <p:cNvSpPr txBox="true"/>
          <p:nvPr/>
        </p:nvSpPr>
        <p:spPr>
          <a:xfrm rot="0">
            <a:off x="14446565" y="6422318"/>
            <a:ext cx="1383056" cy="365759"/>
          </a:xfrm>
          <a:prstGeom prst="rect">
            <a:avLst/>
          </a:prstGeom>
        </p:spPr>
        <p:txBody>
          <a:bodyPr anchor="t" rtlCol="false" tIns="0" lIns="0" bIns="0" rIns="0">
            <a:spAutoFit/>
          </a:bodyPr>
          <a:lstStyle/>
          <a:p>
            <a:pPr algn="ctr">
              <a:lnSpc>
                <a:spcPts val="2940"/>
              </a:lnSpc>
            </a:pPr>
            <a:r>
              <a:rPr lang="en-US" sz="2100">
                <a:solidFill>
                  <a:srgbClr val="1D2A3A"/>
                </a:solidFill>
                <a:latin typeface="TDTD고딕"/>
                <a:ea typeface="TDTD고딕"/>
                <a:cs typeface="TDTD고딕"/>
                <a:sym typeface="TDTD고딕"/>
              </a:rPr>
              <a:t>채팅 어플</a:t>
            </a:r>
          </a:p>
        </p:txBody>
      </p:sp>
      <p:sp>
        <p:nvSpPr>
          <p:cNvPr name="TextBox 15" id="15"/>
          <p:cNvSpPr txBox="true"/>
          <p:nvPr/>
        </p:nvSpPr>
        <p:spPr>
          <a:xfrm rot="0">
            <a:off x="6611764" y="8135864"/>
            <a:ext cx="5064472" cy="698499"/>
          </a:xfrm>
          <a:prstGeom prst="rect">
            <a:avLst/>
          </a:prstGeom>
        </p:spPr>
        <p:txBody>
          <a:bodyPr anchor="t" rtlCol="false" tIns="0" lIns="0" bIns="0" rIns="0">
            <a:spAutoFit/>
          </a:bodyPr>
          <a:lstStyle/>
          <a:p>
            <a:pPr algn="ctr">
              <a:lnSpc>
                <a:spcPts val="5600"/>
              </a:lnSpc>
            </a:pPr>
            <a:r>
              <a:rPr lang="en-US" sz="4000">
                <a:solidFill>
                  <a:srgbClr val="1D2A3A"/>
                </a:solidFill>
                <a:latin typeface="Baekmuk Batang"/>
                <a:ea typeface="Baekmuk Batang"/>
                <a:cs typeface="Baekmuk Batang"/>
                <a:sym typeface="Baekmuk Batang"/>
              </a:rPr>
              <a:t>분산되어 있는 어플들</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809825" y="674834"/>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TextBox 6" id="6"/>
          <p:cNvSpPr txBox="true"/>
          <p:nvPr/>
        </p:nvSpPr>
        <p:spPr>
          <a:xfrm rot="0">
            <a:off x="6342578" y="560534"/>
            <a:ext cx="5602845" cy="1085215"/>
          </a:xfrm>
          <a:prstGeom prst="rect">
            <a:avLst/>
          </a:prstGeom>
        </p:spPr>
        <p:txBody>
          <a:bodyPr anchor="t" rtlCol="false" tIns="0" lIns="0" bIns="0" rIns="0">
            <a:spAutoFit/>
          </a:bodyPr>
          <a:lstStyle/>
          <a:p>
            <a:pPr algn="ctr">
              <a:lnSpc>
                <a:spcPts val="8959"/>
              </a:lnSpc>
            </a:pPr>
            <a:r>
              <a:rPr lang="en-US" sz="6399">
                <a:solidFill>
                  <a:srgbClr val="1D2A3A"/>
                </a:solidFill>
                <a:latin typeface="210 밀레니얼"/>
                <a:ea typeface="210 밀레니얼"/>
                <a:cs typeface="210 밀레니얼"/>
                <a:sym typeface="210 밀레니얼"/>
              </a:rPr>
              <a:t>프로젝트 소개</a:t>
            </a:r>
          </a:p>
        </p:txBody>
      </p:sp>
      <p:sp>
        <p:nvSpPr>
          <p:cNvPr name="TextBox 7" id="7"/>
          <p:cNvSpPr txBox="true"/>
          <p:nvPr/>
        </p:nvSpPr>
        <p:spPr>
          <a:xfrm rot="0">
            <a:off x="3960037" y="5038725"/>
            <a:ext cx="2969716" cy="896620"/>
          </a:xfrm>
          <a:prstGeom prst="rect">
            <a:avLst/>
          </a:prstGeom>
        </p:spPr>
        <p:txBody>
          <a:bodyPr anchor="t" rtlCol="false" tIns="0" lIns="0" bIns="0" rIns="0">
            <a:spAutoFit/>
          </a:bodyPr>
          <a:lstStyle/>
          <a:p>
            <a:pPr algn="ctr">
              <a:lnSpc>
                <a:spcPts val="7279"/>
              </a:lnSpc>
            </a:pPr>
            <a:r>
              <a:rPr lang="en-US" sz="5199" b="true">
                <a:solidFill>
                  <a:srgbClr val="000000"/>
                </a:solidFill>
                <a:latin typeface="TDTD고딕 Bold"/>
                <a:ea typeface="TDTD고딕 Bold"/>
                <a:cs typeface="TDTD고딕 Bold"/>
                <a:sym typeface="TDTD고딕 Bold"/>
              </a:rPr>
              <a:t>Trip : 여행</a:t>
            </a:r>
          </a:p>
        </p:txBody>
      </p:sp>
      <p:sp>
        <p:nvSpPr>
          <p:cNvPr name="TextBox 8" id="8"/>
          <p:cNvSpPr txBox="true"/>
          <p:nvPr/>
        </p:nvSpPr>
        <p:spPr>
          <a:xfrm rot="0">
            <a:off x="10775896" y="5038725"/>
            <a:ext cx="3311872" cy="896620"/>
          </a:xfrm>
          <a:prstGeom prst="rect">
            <a:avLst/>
          </a:prstGeom>
        </p:spPr>
        <p:txBody>
          <a:bodyPr anchor="t" rtlCol="false" tIns="0" lIns="0" bIns="0" rIns="0">
            <a:spAutoFit/>
          </a:bodyPr>
          <a:lstStyle/>
          <a:p>
            <a:pPr algn="ctr">
              <a:lnSpc>
                <a:spcPts val="7279"/>
              </a:lnSpc>
            </a:pPr>
            <a:r>
              <a:rPr lang="en-US" sz="5199" b="true">
                <a:solidFill>
                  <a:srgbClr val="000000"/>
                </a:solidFill>
                <a:latin typeface="TDTD고딕 Bold"/>
                <a:ea typeface="TDTD고딕 Bold"/>
                <a:cs typeface="TDTD고딕 Bold"/>
                <a:sym typeface="TDTD고딕 Bold"/>
              </a:rPr>
              <a:t>Mate : 친구</a:t>
            </a:r>
          </a:p>
        </p:txBody>
      </p:sp>
      <p:sp>
        <p:nvSpPr>
          <p:cNvPr name="TextBox 9" id="9"/>
          <p:cNvSpPr txBox="true"/>
          <p:nvPr/>
        </p:nvSpPr>
        <p:spPr>
          <a:xfrm rot="0">
            <a:off x="8822362" y="5038725"/>
            <a:ext cx="431899" cy="896620"/>
          </a:xfrm>
          <a:prstGeom prst="rect">
            <a:avLst/>
          </a:prstGeom>
        </p:spPr>
        <p:txBody>
          <a:bodyPr anchor="t" rtlCol="false" tIns="0" lIns="0" bIns="0" rIns="0">
            <a:spAutoFit/>
          </a:bodyPr>
          <a:lstStyle/>
          <a:p>
            <a:pPr algn="ctr">
              <a:lnSpc>
                <a:spcPts val="7279"/>
              </a:lnSpc>
            </a:pPr>
            <a:r>
              <a:rPr lang="en-US" sz="5199">
                <a:solidFill>
                  <a:srgbClr val="000000"/>
                </a:solidFill>
                <a:latin typeface="Baekmuk Batang"/>
                <a:ea typeface="Baekmuk Batang"/>
                <a:cs typeface="Baekmuk Batang"/>
                <a:sym typeface="Baekmuk Batang"/>
              </a:rPr>
              <a:t>+</a:t>
            </a:r>
          </a:p>
        </p:txBody>
      </p:sp>
      <p:sp>
        <p:nvSpPr>
          <p:cNvPr name="TextBox 10" id="10"/>
          <p:cNvSpPr txBox="true"/>
          <p:nvPr/>
        </p:nvSpPr>
        <p:spPr>
          <a:xfrm rot="0">
            <a:off x="7777311" y="7320250"/>
            <a:ext cx="2733377" cy="896620"/>
          </a:xfrm>
          <a:prstGeom prst="rect">
            <a:avLst/>
          </a:prstGeom>
        </p:spPr>
        <p:txBody>
          <a:bodyPr anchor="t" rtlCol="false" tIns="0" lIns="0" bIns="0" rIns="0">
            <a:spAutoFit/>
          </a:bodyPr>
          <a:lstStyle/>
          <a:p>
            <a:pPr algn="ctr">
              <a:lnSpc>
                <a:spcPts val="7279"/>
              </a:lnSpc>
            </a:pPr>
            <a:r>
              <a:rPr lang="en-US" sz="5199" b="true">
                <a:solidFill>
                  <a:srgbClr val="000000"/>
                </a:solidFill>
                <a:latin typeface="TDTD고딕 Bold"/>
                <a:ea typeface="TDTD고딕 Bold"/>
                <a:cs typeface="TDTD고딕 Bold"/>
                <a:sym typeface="TDTD고딕 Bold"/>
              </a:rPr>
              <a:t>TripMate</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590951" y="551530"/>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TextBox 6" id="6"/>
          <p:cNvSpPr txBox="true"/>
          <p:nvPr/>
        </p:nvSpPr>
        <p:spPr>
          <a:xfrm rot="0">
            <a:off x="6342578" y="515129"/>
            <a:ext cx="5602845" cy="1085215"/>
          </a:xfrm>
          <a:prstGeom prst="rect">
            <a:avLst/>
          </a:prstGeom>
        </p:spPr>
        <p:txBody>
          <a:bodyPr anchor="t" rtlCol="false" tIns="0" lIns="0" bIns="0" rIns="0">
            <a:spAutoFit/>
          </a:bodyPr>
          <a:lstStyle/>
          <a:p>
            <a:pPr algn="ctr">
              <a:lnSpc>
                <a:spcPts val="8959"/>
              </a:lnSpc>
            </a:pPr>
            <a:r>
              <a:rPr lang="en-US" sz="6399">
                <a:solidFill>
                  <a:srgbClr val="1D2A3A"/>
                </a:solidFill>
                <a:latin typeface="210 밀레니얼"/>
                <a:ea typeface="210 밀레니얼"/>
                <a:cs typeface="210 밀레니얼"/>
                <a:sym typeface="210 밀레니얼"/>
              </a:rPr>
              <a:t>주요 기능</a:t>
            </a:r>
          </a:p>
        </p:txBody>
      </p:sp>
      <p:sp>
        <p:nvSpPr>
          <p:cNvPr name="TextBox 7" id="7"/>
          <p:cNvSpPr txBox="true"/>
          <p:nvPr/>
        </p:nvSpPr>
        <p:spPr>
          <a:xfrm rot="0">
            <a:off x="8004164" y="4331800"/>
            <a:ext cx="3746153" cy="589915"/>
          </a:xfrm>
          <a:prstGeom prst="rect">
            <a:avLst/>
          </a:prstGeom>
        </p:spPr>
        <p:txBody>
          <a:bodyPr anchor="t" rtlCol="false" tIns="0" lIns="0" bIns="0" rIns="0">
            <a:spAutoFit/>
          </a:bodyPr>
          <a:lstStyle/>
          <a:p>
            <a:pPr algn="ctr">
              <a:lnSpc>
                <a:spcPts val="4759"/>
              </a:lnSpc>
            </a:pPr>
            <a:r>
              <a:rPr lang="en-US" sz="3399">
                <a:solidFill>
                  <a:srgbClr val="1D2A3A"/>
                </a:solidFill>
                <a:latin typeface="TDTD고딕"/>
                <a:ea typeface="TDTD고딕"/>
                <a:cs typeface="TDTD고딕"/>
                <a:sym typeface="TDTD고딕"/>
              </a:rPr>
              <a:t>채팅 기능</a:t>
            </a:r>
          </a:p>
        </p:txBody>
      </p:sp>
      <p:grpSp>
        <p:nvGrpSpPr>
          <p:cNvPr name="Group 8" id="8"/>
          <p:cNvGrpSpPr/>
          <p:nvPr/>
        </p:nvGrpSpPr>
        <p:grpSpPr>
          <a:xfrm rot="0">
            <a:off x="6518726" y="4312719"/>
            <a:ext cx="849143" cy="704277"/>
            <a:chOff x="0" y="0"/>
            <a:chExt cx="223643" cy="185488"/>
          </a:xfrm>
        </p:grpSpPr>
        <p:sp>
          <p:nvSpPr>
            <p:cNvPr name="Freeform 9" id="9"/>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10" id="10"/>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6518726" y="4460039"/>
            <a:ext cx="849143" cy="415290"/>
          </a:xfrm>
          <a:prstGeom prst="rect">
            <a:avLst/>
          </a:prstGeom>
        </p:spPr>
        <p:txBody>
          <a:bodyPr anchor="t" rtlCol="false" tIns="0" lIns="0" bIns="0" rIns="0">
            <a:spAutoFit/>
          </a:bodyPr>
          <a:lstStyle/>
          <a:p>
            <a:pPr algn="ctr">
              <a:lnSpc>
                <a:spcPts val="3359"/>
              </a:lnSpc>
              <a:spcBef>
                <a:spcPct val="0"/>
              </a:spcBef>
            </a:pPr>
            <a:r>
              <a:rPr lang="en-US" sz="2399">
                <a:solidFill>
                  <a:srgbClr val="1D2A3A"/>
                </a:solidFill>
                <a:latin typeface="210 디딤고딕"/>
                <a:ea typeface="210 디딤고딕"/>
                <a:cs typeface="210 디딤고딕"/>
                <a:sym typeface="210 디딤고딕"/>
              </a:rPr>
              <a:t>01</a:t>
            </a:r>
          </a:p>
        </p:txBody>
      </p:sp>
      <p:grpSp>
        <p:nvGrpSpPr>
          <p:cNvPr name="Group 12" id="12"/>
          <p:cNvGrpSpPr/>
          <p:nvPr/>
        </p:nvGrpSpPr>
        <p:grpSpPr>
          <a:xfrm rot="0">
            <a:off x="6518726" y="5328243"/>
            <a:ext cx="849143" cy="704277"/>
            <a:chOff x="0" y="0"/>
            <a:chExt cx="223643" cy="185488"/>
          </a:xfrm>
        </p:grpSpPr>
        <p:sp>
          <p:nvSpPr>
            <p:cNvPr name="Freeform 13" id="13"/>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14" id="14"/>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sp>
        <p:nvSpPr>
          <p:cNvPr name="TextBox 15" id="15"/>
          <p:cNvSpPr txBox="true"/>
          <p:nvPr/>
        </p:nvSpPr>
        <p:spPr>
          <a:xfrm rot="0">
            <a:off x="6518726" y="5444161"/>
            <a:ext cx="849143" cy="415290"/>
          </a:xfrm>
          <a:prstGeom prst="rect">
            <a:avLst/>
          </a:prstGeom>
        </p:spPr>
        <p:txBody>
          <a:bodyPr anchor="t" rtlCol="false" tIns="0" lIns="0" bIns="0" rIns="0">
            <a:spAutoFit/>
          </a:bodyPr>
          <a:lstStyle/>
          <a:p>
            <a:pPr algn="ctr">
              <a:lnSpc>
                <a:spcPts val="3359"/>
              </a:lnSpc>
              <a:spcBef>
                <a:spcPct val="0"/>
              </a:spcBef>
            </a:pPr>
            <a:r>
              <a:rPr lang="en-US" sz="2399">
                <a:solidFill>
                  <a:srgbClr val="1D2A3A"/>
                </a:solidFill>
                <a:latin typeface="210 디딤고딕"/>
                <a:ea typeface="210 디딤고딕"/>
                <a:cs typeface="210 디딤고딕"/>
                <a:sym typeface="210 디딤고딕"/>
              </a:rPr>
              <a:t>02</a:t>
            </a:r>
          </a:p>
        </p:txBody>
      </p:sp>
      <p:sp>
        <p:nvSpPr>
          <p:cNvPr name="TextBox 16" id="16"/>
          <p:cNvSpPr txBox="true"/>
          <p:nvPr/>
        </p:nvSpPr>
        <p:spPr>
          <a:xfrm rot="0">
            <a:off x="8444534" y="5347324"/>
            <a:ext cx="3746153" cy="589915"/>
          </a:xfrm>
          <a:prstGeom prst="rect">
            <a:avLst/>
          </a:prstGeom>
        </p:spPr>
        <p:txBody>
          <a:bodyPr anchor="t" rtlCol="false" tIns="0" lIns="0" bIns="0" rIns="0">
            <a:spAutoFit/>
          </a:bodyPr>
          <a:lstStyle/>
          <a:p>
            <a:pPr algn="ctr">
              <a:lnSpc>
                <a:spcPts val="4759"/>
              </a:lnSpc>
            </a:pPr>
            <a:r>
              <a:rPr lang="en-US" sz="3399">
                <a:solidFill>
                  <a:srgbClr val="1D2A3A"/>
                </a:solidFill>
                <a:latin typeface="TDTD고딕"/>
                <a:ea typeface="TDTD고딕"/>
                <a:cs typeface="TDTD고딕"/>
                <a:sym typeface="TDTD고딕"/>
              </a:rPr>
              <a:t>여행 계획 기능</a:t>
            </a:r>
          </a:p>
        </p:txBody>
      </p:sp>
      <p:grpSp>
        <p:nvGrpSpPr>
          <p:cNvPr name="Group 17" id="17"/>
          <p:cNvGrpSpPr/>
          <p:nvPr/>
        </p:nvGrpSpPr>
        <p:grpSpPr>
          <a:xfrm rot="0">
            <a:off x="6518726" y="6346845"/>
            <a:ext cx="849143" cy="704277"/>
            <a:chOff x="0" y="0"/>
            <a:chExt cx="223643" cy="185488"/>
          </a:xfrm>
        </p:grpSpPr>
        <p:sp>
          <p:nvSpPr>
            <p:cNvPr name="Freeform 18" id="18"/>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19" id="19"/>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sp>
        <p:nvSpPr>
          <p:cNvPr name="TextBox 20" id="20"/>
          <p:cNvSpPr txBox="true"/>
          <p:nvPr/>
        </p:nvSpPr>
        <p:spPr>
          <a:xfrm rot="0">
            <a:off x="6518726" y="6462763"/>
            <a:ext cx="849143" cy="415290"/>
          </a:xfrm>
          <a:prstGeom prst="rect">
            <a:avLst/>
          </a:prstGeom>
        </p:spPr>
        <p:txBody>
          <a:bodyPr anchor="t" rtlCol="false" tIns="0" lIns="0" bIns="0" rIns="0">
            <a:spAutoFit/>
          </a:bodyPr>
          <a:lstStyle/>
          <a:p>
            <a:pPr algn="ctr">
              <a:lnSpc>
                <a:spcPts val="3359"/>
              </a:lnSpc>
              <a:spcBef>
                <a:spcPct val="0"/>
              </a:spcBef>
            </a:pPr>
            <a:r>
              <a:rPr lang="en-US" sz="2399">
                <a:solidFill>
                  <a:srgbClr val="1D2A3A"/>
                </a:solidFill>
                <a:latin typeface="210 디딤고딕"/>
                <a:ea typeface="210 디딤고딕"/>
                <a:cs typeface="210 디딤고딕"/>
                <a:sym typeface="210 디딤고딕"/>
              </a:rPr>
              <a:t>03</a:t>
            </a:r>
          </a:p>
        </p:txBody>
      </p:sp>
      <p:sp>
        <p:nvSpPr>
          <p:cNvPr name="TextBox 21" id="21"/>
          <p:cNvSpPr txBox="true"/>
          <p:nvPr/>
        </p:nvSpPr>
        <p:spPr>
          <a:xfrm rot="0">
            <a:off x="8444534" y="6365926"/>
            <a:ext cx="3746153" cy="589915"/>
          </a:xfrm>
          <a:prstGeom prst="rect">
            <a:avLst/>
          </a:prstGeom>
        </p:spPr>
        <p:txBody>
          <a:bodyPr anchor="t" rtlCol="false" tIns="0" lIns="0" bIns="0" rIns="0">
            <a:spAutoFit/>
          </a:bodyPr>
          <a:lstStyle/>
          <a:p>
            <a:pPr algn="ctr">
              <a:lnSpc>
                <a:spcPts val="4759"/>
              </a:lnSpc>
            </a:pPr>
            <a:r>
              <a:rPr lang="en-US" sz="3399">
                <a:solidFill>
                  <a:srgbClr val="1D2A3A"/>
                </a:solidFill>
                <a:latin typeface="TDTD고딕"/>
                <a:ea typeface="TDTD고딕"/>
                <a:cs typeface="TDTD고딕"/>
                <a:sym typeface="TDTD고딕"/>
              </a:rPr>
              <a:t>경비 체크 기능</a:t>
            </a:r>
          </a:p>
        </p:txBody>
      </p:sp>
      <p:grpSp>
        <p:nvGrpSpPr>
          <p:cNvPr name="Group 22" id="22"/>
          <p:cNvGrpSpPr/>
          <p:nvPr/>
        </p:nvGrpSpPr>
        <p:grpSpPr>
          <a:xfrm rot="0">
            <a:off x="6518726" y="7365446"/>
            <a:ext cx="849143" cy="704277"/>
            <a:chOff x="0" y="0"/>
            <a:chExt cx="223643" cy="185488"/>
          </a:xfrm>
        </p:grpSpPr>
        <p:sp>
          <p:nvSpPr>
            <p:cNvPr name="Freeform 23" id="23"/>
            <p:cNvSpPr/>
            <p:nvPr/>
          </p:nvSpPr>
          <p:spPr>
            <a:xfrm flipH="false" flipV="false" rot="0">
              <a:off x="0" y="0"/>
              <a:ext cx="223643" cy="185488"/>
            </a:xfrm>
            <a:custGeom>
              <a:avLst/>
              <a:gdLst/>
              <a:ahLst/>
              <a:cxnLst/>
              <a:rect r="r" b="b" t="t" l="l"/>
              <a:pathLst>
                <a:path h="185488" w="223643">
                  <a:moveTo>
                    <a:pt x="0" y="0"/>
                  </a:moveTo>
                  <a:lnTo>
                    <a:pt x="223643" y="0"/>
                  </a:lnTo>
                  <a:lnTo>
                    <a:pt x="223643" y="185488"/>
                  </a:lnTo>
                  <a:lnTo>
                    <a:pt x="0" y="185488"/>
                  </a:lnTo>
                  <a:close/>
                </a:path>
              </a:pathLst>
            </a:custGeom>
            <a:solidFill>
              <a:srgbClr val="F1FAFF"/>
            </a:solidFill>
            <a:ln w="19050" cap="sq">
              <a:solidFill>
                <a:srgbClr val="3087BB"/>
              </a:solidFill>
              <a:prstDash val="solid"/>
              <a:miter/>
            </a:ln>
          </p:spPr>
        </p:sp>
        <p:sp>
          <p:nvSpPr>
            <p:cNvPr name="TextBox 24" id="24"/>
            <p:cNvSpPr txBox="true"/>
            <p:nvPr/>
          </p:nvSpPr>
          <p:spPr>
            <a:xfrm>
              <a:off x="0" y="-47625"/>
              <a:ext cx="223643" cy="233113"/>
            </a:xfrm>
            <a:prstGeom prst="rect">
              <a:avLst/>
            </a:prstGeom>
          </p:spPr>
          <p:txBody>
            <a:bodyPr anchor="ctr" rtlCol="false" tIns="50800" lIns="50800" bIns="50800" rIns="50800"/>
            <a:lstStyle/>
            <a:p>
              <a:pPr algn="ctr">
                <a:lnSpc>
                  <a:spcPts val="2659"/>
                </a:lnSpc>
                <a:spcBef>
                  <a:spcPct val="0"/>
                </a:spcBef>
              </a:pPr>
            </a:p>
          </p:txBody>
        </p:sp>
      </p:grpSp>
      <p:sp>
        <p:nvSpPr>
          <p:cNvPr name="TextBox 25" id="25"/>
          <p:cNvSpPr txBox="true"/>
          <p:nvPr/>
        </p:nvSpPr>
        <p:spPr>
          <a:xfrm rot="0">
            <a:off x="6518726" y="7481365"/>
            <a:ext cx="849143" cy="415290"/>
          </a:xfrm>
          <a:prstGeom prst="rect">
            <a:avLst/>
          </a:prstGeom>
        </p:spPr>
        <p:txBody>
          <a:bodyPr anchor="t" rtlCol="false" tIns="0" lIns="0" bIns="0" rIns="0">
            <a:spAutoFit/>
          </a:bodyPr>
          <a:lstStyle/>
          <a:p>
            <a:pPr algn="ctr">
              <a:lnSpc>
                <a:spcPts val="3359"/>
              </a:lnSpc>
              <a:spcBef>
                <a:spcPct val="0"/>
              </a:spcBef>
            </a:pPr>
            <a:r>
              <a:rPr lang="en-US" sz="2399">
                <a:solidFill>
                  <a:srgbClr val="1D2A3A"/>
                </a:solidFill>
                <a:latin typeface="210 디딤고딕"/>
                <a:ea typeface="210 디딤고딕"/>
                <a:cs typeface="210 디딤고딕"/>
                <a:sym typeface="210 디딤고딕"/>
              </a:rPr>
              <a:t>04</a:t>
            </a:r>
          </a:p>
        </p:txBody>
      </p:sp>
      <p:sp>
        <p:nvSpPr>
          <p:cNvPr name="TextBox 26" id="26"/>
          <p:cNvSpPr txBox="true"/>
          <p:nvPr/>
        </p:nvSpPr>
        <p:spPr>
          <a:xfrm rot="0">
            <a:off x="8638296" y="7384466"/>
            <a:ext cx="3746153" cy="589915"/>
          </a:xfrm>
          <a:prstGeom prst="rect">
            <a:avLst/>
          </a:prstGeom>
        </p:spPr>
        <p:txBody>
          <a:bodyPr anchor="t" rtlCol="false" tIns="0" lIns="0" bIns="0" rIns="0">
            <a:spAutoFit/>
          </a:bodyPr>
          <a:lstStyle/>
          <a:p>
            <a:pPr algn="ctr">
              <a:lnSpc>
                <a:spcPts val="4759"/>
              </a:lnSpc>
            </a:pPr>
            <a:r>
              <a:rPr lang="en-US" sz="3399">
                <a:solidFill>
                  <a:srgbClr val="1D2A3A"/>
                </a:solidFill>
                <a:latin typeface="TDTD고딕"/>
                <a:ea typeface="TDTD고딕"/>
                <a:cs typeface="TDTD고딕"/>
                <a:sym typeface="TDTD고딕"/>
              </a:rPr>
              <a:t>준비물 체크 기능</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590951" y="551530"/>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9825" y="1600344"/>
            <a:ext cx="16449475" cy="0"/>
          </a:xfrm>
          <a:prstGeom prst="line">
            <a:avLst/>
          </a:prstGeom>
          <a:ln cap="flat" w="19050">
            <a:solidFill>
              <a:srgbClr val="3087BB"/>
            </a:solidFill>
            <a:prstDash val="solid"/>
            <a:headEnd type="none" len="sm" w="sm"/>
            <a:tailEnd type="none" len="sm" w="sm"/>
          </a:ln>
        </p:spPr>
      </p:sp>
      <p:sp>
        <p:nvSpPr>
          <p:cNvPr name="Freeform 6" id="6"/>
          <p:cNvSpPr/>
          <p:nvPr/>
        </p:nvSpPr>
        <p:spPr>
          <a:xfrm flipH="false" flipV="false" rot="0">
            <a:off x="700388" y="1600344"/>
            <a:ext cx="16449475" cy="7888518"/>
          </a:xfrm>
          <a:custGeom>
            <a:avLst/>
            <a:gdLst/>
            <a:ahLst/>
            <a:cxnLst/>
            <a:rect r="r" b="b" t="t" l="l"/>
            <a:pathLst>
              <a:path h="7888518" w="16449475">
                <a:moveTo>
                  <a:pt x="0" y="0"/>
                </a:moveTo>
                <a:lnTo>
                  <a:pt x="16449475" y="0"/>
                </a:lnTo>
                <a:lnTo>
                  <a:pt x="16449475" y="7888519"/>
                </a:lnTo>
                <a:lnTo>
                  <a:pt x="0" y="7888519"/>
                </a:lnTo>
                <a:lnTo>
                  <a:pt x="0" y="0"/>
                </a:lnTo>
                <a:close/>
              </a:path>
            </a:pathLst>
          </a:custGeom>
          <a:blipFill>
            <a:blip r:embed="rId3"/>
            <a:stretch>
              <a:fillRect l="0" t="-3955" r="0" b="-3955"/>
            </a:stretch>
          </a:blipFill>
        </p:spPr>
      </p:sp>
      <p:sp>
        <p:nvSpPr>
          <p:cNvPr name="TextBox 7" id="7"/>
          <p:cNvSpPr txBox="true"/>
          <p:nvPr/>
        </p:nvSpPr>
        <p:spPr>
          <a:xfrm rot="0">
            <a:off x="5604067" y="515129"/>
            <a:ext cx="6642117" cy="1085215"/>
          </a:xfrm>
          <a:prstGeom prst="rect">
            <a:avLst/>
          </a:prstGeom>
        </p:spPr>
        <p:txBody>
          <a:bodyPr anchor="t" rtlCol="false" tIns="0" lIns="0" bIns="0" rIns="0">
            <a:spAutoFit/>
          </a:bodyPr>
          <a:lstStyle/>
          <a:p>
            <a:pPr algn="ctr">
              <a:lnSpc>
                <a:spcPts val="8959"/>
              </a:lnSpc>
            </a:pPr>
            <a:r>
              <a:rPr lang="en-US" sz="6399">
                <a:solidFill>
                  <a:srgbClr val="1D2A3A"/>
                </a:solidFill>
                <a:latin typeface="210 밀레니얼"/>
                <a:ea typeface="210 밀레니얼"/>
                <a:cs typeface="210 밀레니얼"/>
                <a:sym typeface="210 밀레니얼"/>
              </a:rPr>
              <a:t>프로젝트 아키텍쳐</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809825" y="674834"/>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Freeform 6" id="6"/>
          <p:cNvSpPr/>
          <p:nvPr/>
        </p:nvSpPr>
        <p:spPr>
          <a:xfrm flipH="false" flipV="false" rot="0">
            <a:off x="2070289" y="2516336"/>
            <a:ext cx="7073711" cy="6046174"/>
          </a:xfrm>
          <a:custGeom>
            <a:avLst/>
            <a:gdLst/>
            <a:ahLst/>
            <a:cxnLst/>
            <a:rect r="r" b="b" t="t" l="l"/>
            <a:pathLst>
              <a:path h="6046174" w="7073711">
                <a:moveTo>
                  <a:pt x="0" y="0"/>
                </a:moveTo>
                <a:lnTo>
                  <a:pt x="7073711" y="0"/>
                </a:lnTo>
                <a:lnTo>
                  <a:pt x="7073711" y="6046173"/>
                </a:lnTo>
                <a:lnTo>
                  <a:pt x="0" y="6046173"/>
                </a:lnTo>
                <a:lnTo>
                  <a:pt x="0" y="0"/>
                </a:lnTo>
                <a:close/>
              </a:path>
            </a:pathLst>
          </a:custGeom>
          <a:blipFill>
            <a:blip r:embed="rId3"/>
            <a:stretch>
              <a:fillRect l="0" t="0" r="-59764" b="0"/>
            </a:stretch>
          </a:blipFill>
        </p:spPr>
      </p:sp>
      <p:sp>
        <p:nvSpPr>
          <p:cNvPr name="TextBox 7" id="7"/>
          <p:cNvSpPr txBox="true"/>
          <p:nvPr/>
        </p:nvSpPr>
        <p:spPr>
          <a:xfrm rot="0">
            <a:off x="6342578" y="560534"/>
            <a:ext cx="5602845" cy="1085215"/>
          </a:xfrm>
          <a:prstGeom prst="rect">
            <a:avLst/>
          </a:prstGeom>
        </p:spPr>
        <p:txBody>
          <a:bodyPr anchor="t" rtlCol="false" tIns="0" lIns="0" bIns="0" rIns="0">
            <a:spAutoFit/>
          </a:bodyPr>
          <a:lstStyle/>
          <a:p>
            <a:pPr algn="ctr">
              <a:lnSpc>
                <a:spcPts val="8959"/>
              </a:lnSpc>
            </a:pPr>
            <a:r>
              <a:rPr lang="en-US" sz="6399">
                <a:solidFill>
                  <a:srgbClr val="1D2A3A"/>
                </a:solidFill>
                <a:latin typeface="210 밀레니얼"/>
                <a:ea typeface="210 밀레니얼"/>
                <a:cs typeface="210 밀레니얼"/>
                <a:sym typeface="210 밀레니얼"/>
              </a:rPr>
              <a:t>개발 과정</a:t>
            </a:r>
          </a:p>
        </p:txBody>
      </p:sp>
      <p:sp>
        <p:nvSpPr>
          <p:cNvPr name="TextBox 8" id="8"/>
          <p:cNvSpPr txBox="true"/>
          <p:nvPr/>
        </p:nvSpPr>
        <p:spPr>
          <a:xfrm rot="0">
            <a:off x="11065808" y="5038725"/>
            <a:ext cx="4465439" cy="896620"/>
          </a:xfrm>
          <a:prstGeom prst="rect">
            <a:avLst/>
          </a:prstGeom>
        </p:spPr>
        <p:txBody>
          <a:bodyPr anchor="t" rtlCol="false" tIns="0" lIns="0" bIns="0" rIns="0">
            <a:spAutoFit/>
          </a:bodyPr>
          <a:lstStyle/>
          <a:p>
            <a:pPr algn="ctr">
              <a:lnSpc>
                <a:spcPts val="7279"/>
              </a:lnSpc>
            </a:pPr>
            <a:r>
              <a:rPr lang="en-US" sz="5199">
                <a:solidFill>
                  <a:srgbClr val="1D2A3A"/>
                </a:solidFill>
                <a:latin typeface="Baekmuk Batang"/>
                <a:ea typeface="Baekmuk Batang"/>
                <a:cs typeface="Baekmuk Batang"/>
                <a:sym typeface="Baekmuk Batang"/>
              </a:rPr>
              <a:t>디자인: 피그마</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CEE6F4"/>
        </a:solidFill>
      </p:bgPr>
    </p:bg>
    <p:spTree>
      <p:nvGrpSpPr>
        <p:cNvPr id="1" name=""/>
        <p:cNvGrpSpPr/>
        <p:nvPr/>
      </p:nvGrpSpPr>
      <p:grpSpPr>
        <a:xfrm>
          <a:off x="0" y="0"/>
          <a:ext cx="0" cy="0"/>
          <a:chOff x="0" y="0"/>
          <a:chExt cx="0" cy="0"/>
        </a:xfrm>
      </p:grpSpPr>
      <p:grpSp>
        <p:nvGrpSpPr>
          <p:cNvPr name="Group 2" id="2"/>
          <p:cNvGrpSpPr/>
          <p:nvPr/>
        </p:nvGrpSpPr>
        <p:grpSpPr>
          <a:xfrm rot="0">
            <a:off x="809825" y="674834"/>
            <a:ext cx="16668349" cy="8937333"/>
            <a:chOff x="0" y="0"/>
            <a:chExt cx="4390018" cy="2353865"/>
          </a:xfrm>
        </p:grpSpPr>
        <p:sp>
          <p:nvSpPr>
            <p:cNvPr name="Freeform 3" id="3"/>
            <p:cNvSpPr/>
            <p:nvPr/>
          </p:nvSpPr>
          <p:spPr>
            <a:xfrm flipH="false" flipV="false" rot="0">
              <a:off x="0" y="0"/>
              <a:ext cx="4390018" cy="2353865"/>
            </a:xfrm>
            <a:custGeom>
              <a:avLst/>
              <a:gdLst/>
              <a:ahLst/>
              <a:cxnLst/>
              <a:rect r="r" b="b" t="t" l="l"/>
              <a:pathLst>
                <a:path h="2353865" w="4390018">
                  <a:moveTo>
                    <a:pt x="0" y="0"/>
                  </a:moveTo>
                  <a:lnTo>
                    <a:pt x="4390018" y="0"/>
                  </a:lnTo>
                  <a:lnTo>
                    <a:pt x="4390018" y="2353865"/>
                  </a:lnTo>
                  <a:lnTo>
                    <a:pt x="0" y="2353865"/>
                  </a:lnTo>
                  <a:close/>
                </a:path>
              </a:pathLst>
            </a:custGeom>
            <a:solidFill>
              <a:srgbClr val="FFFFFF"/>
            </a:solidFill>
            <a:ln w="19050" cap="sq">
              <a:solidFill>
                <a:srgbClr val="3087BB"/>
              </a:solidFill>
              <a:prstDash val="solid"/>
              <a:miter/>
            </a:ln>
          </p:spPr>
        </p:sp>
        <p:sp>
          <p:nvSpPr>
            <p:cNvPr name="TextBox 4" id="4"/>
            <p:cNvSpPr txBox="true"/>
            <p:nvPr/>
          </p:nvSpPr>
          <p:spPr>
            <a:xfrm>
              <a:off x="0" y="-47625"/>
              <a:ext cx="4390018" cy="240149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809825" y="1600344"/>
            <a:ext cx="16668349" cy="0"/>
          </a:xfrm>
          <a:prstGeom prst="line">
            <a:avLst/>
          </a:prstGeom>
          <a:ln cap="flat" w="19050">
            <a:solidFill>
              <a:srgbClr val="3087BB"/>
            </a:solidFill>
            <a:prstDash val="solid"/>
            <a:headEnd type="none" len="sm" w="sm"/>
            <a:tailEnd type="none" len="sm" w="sm"/>
          </a:ln>
        </p:spPr>
      </p:sp>
      <p:sp>
        <p:nvSpPr>
          <p:cNvPr name="AutoShape 6" id="6"/>
          <p:cNvSpPr/>
          <p:nvPr/>
        </p:nvSpPr>
        <p:spPr>
          <a:xfrm flipV="true">
            <a:off x="6389375" y="3566259"/>
            <a:ext cx="5770464" cy="19050"/>
          </a:xfrm>
          <a:prstGeom prst="line">
            <a:avLst/>
          </a:prstGeom>
          <a:ln cap="flat" w="38100">
            <a:solidFill>
              <a:srgbClr val="3087BB"/>
            </a:solidFill>
            <a:prstDash val="solid"/>
            <a:headEnd type="arrow" len="sm" w="med"/>
            <a:tailEnd type="arrow" len="sm" w="med"/>
          </a:ln>
        </p:spPr>
      </p:sp>
      <p:sp>
        <p:nvSpPr>
          <p:cNvPr name="TextBox 7" id="7"/>
          <p:cNvSpPr txBox="true"/>
          <p:nvPr/>
        </p:nvSpPr>
        <p:spPr>
          <a:xfrm rot="0">
            <a:off x="6342578" y="560534"/>
            <a:ext cx="5602845" cy="1085215"/>
          </a:xfrm>
          <a:prstGeom prst="rect">
            <a:avLst/>
          </a:prstGeom>
        </p:spPr>
        <p:txBody>
          <a:bodyPr anchor="t" rtlCol="false" tIns="0" lIns="0" bIns="0" rIns="0">
            <a:spAutoFit/>
          </a:bodyPr>
          <a:lstStyle/>
          <a:p>
            <a:pPr algn="ctr">
              <a:lnSpc>
                <a:spcPts val="8959"/>
              </a:lnSpc>
            </a:pPr>
            <a:r>
              <a:rPr lang="en-US" sz="6399">
                <a:solidFill>
                  <a:srgbClr val="1D2A3A"/>
                </a:solidFill>
                <a:latin typeface="210 밀레니얼"/>
                <a:ea typeface="210 밀레니얼"/>
                <a:cs typeface="210 밀레니얼"/>
                <a:sym typeface="210 밀레니얼"/>
              </a:rPr>
              <a:t>개발 과정</a:t>
            </a:r>
          </a:p>
        </p:txBody>
      </p:sp>
      <p:sp>
        <p:nvSpPr>
          <p:cNvPr name="TextBox 8" id="8"/>
          <p:cNvSpPr txBox="true"/>
          <p:nvPr/>
        </p:nvSpPr>
        <p:spPr>
          <a:xfrm rot="0">
            <a:off x="3455958" y="3285271"/>
            <a:ext cx="1790254" cy="514351"/>
          </a:xfrm>
          <a:prstGeom prst="rect">
            <a:avLst/>
          </a:prstGeom>
        </p:spPr>
        <p:txBody>
          <a:bodyPr anchor="t" rtlCol="false" tIns="0" lIns="0" bIns="0" rIns="0">
            <a:spAutoFit/>
          </a:bodyPr>
          <a:lstStyle/>
          <a:p>
            <a:pPr algn="ctr">
              <a:lnSpc>
                <a:spcPts val="4199"/>
              </a:lnSpc>
              <a:spcBef>
                <a:spcPct val="0"/>
              </a:spcBef>
            </a:pPr>
            <a:r>
              <a:rPr lang="en-US" sz="2999">
                <a:solidFill>
                  <a:srgbClr val="1D2A3A"/>
                </a:solidFill>
                <a:latin typeface="210 디딤고딕"/>
                <a:ea typeface="210 디딤고딕"/>
                <a:cs typeface="210 디딤고딕"/>
                <a:sym typeface="210 디딤고딕"/>
              </a:rPr>
              <a:t>클라이언트</a:t>
            </a:r>
          </a:p>
        </p:txBody>
      </p:sp>
      <p:sp>
        <p:nvSpPr>
          <p:cNvPr name="TextBox 9" id="9"/>
          <p:cNvSpPr txBox="true"/>
          <p:nvPr/>
        </p:nvSpPr>
        <p:spPr>
          <a:xfrm rot="0">
            <a:off x="13303002" y="3285271"/>
            <a:ext cx="716161" cy="514351"/>
          </a:xfrm>
          <a:prstGeom prst="rect">
            <a:avLst/>
          </a:prstGeom>
        </p:spPr>
        <p:txBody>
          <a:bodyPr anchor="t" rtlCol="false" tIns="0" lIns="0" bIns="0" rIns="0">
            <a:spAutoFit/>
          </a:bodyPr>
          <a:lstStyle/>
          <a:p>
            <a:pPr algn="ctr">
              <a:lnSpc>
                <a:spcPts val="4199"/>
              </a:lnSpc>
              <a:spcBef>
                <a:spcPct val="0"/>
              </a:spcBef>
            </a:pPr>
            <a:r>
              <a:rPr lang="en-US" sz="2999">
                <a:solidFill>
                  <a:srgbClr val="1D2A3A"/>
                </a:solidFill>
                <a:latin typeface="210 디딤고딕"/>
                <a:ea typeface="210 디딤고딕"/>
                <a:cs typeface="210 디딤고딕"/>
                <a:sym typeface="210 디딤고딕"/>
              </a:rPr>
              <a:t>서버</a:t>
            </a:r>
          </a:p>
        </p:txBody>
      </p:sp>
      <p:sp>
        <p:nvSpPr>
          <p:cNvPr name="TextBox 10" id="10"/>
          <p:cNvSpPr txBox="true"/>
          <p:nvPr/>
        </p:nvSpPr>
        <p:spPr>
          <a:xfrm rot="0">
            <a:off x="7298531" y="4093418"/>
            <a:ext cx="3690938" cy="457836"/>
          </a:xfrm>
          <a:prstGeom prst="rect">
            <a:avLst/>
          </a:prstGeom>
        </p:spPr>
        <p:txBody>
          <a:bodyPr anchor="t" rtlCol="false" tIns="0" lIns="0" bIns="0" rIns="0">
            <a:spAutoFit/>
          </a:bodyPr>
          <a:lstStyle/>
          <a:p>
            <a:pPr algn="ctr">
              <a:lnSpc>
                <a:spcPts val="3639"/>
              </a:lnSpc>
              <a:spcBef>
                <a:spcPct val="0"/>
              </a:spcBef>
            </a:pPr>
            <a:r>
              <a:rPr lang="en-US" sz="2599">
                <a:solidFill>
                  <a:srgbClr val="1D2A3A"/>
                </a:solidFill>
                <a:latin typeface="210 디딤고딕 Bold"/>
                <a:ea typeface="210 디딤고딕 Bold"/>
                <a:cs typeface="210 디딤고딕 Bold"/>
                <a:sym typeface="210 디딤고딕 Bold"/>
              </a:rPr>
              <a:t>양방향 통신이 필요한 기능</a:t>
            </a:r>
          </a:p>
        </p:txBody>
      </p:sp>
      <p:sp>
        <p:nvSpPr>
          <p:cNvPr name="TextBox 11" id="11"/>
          <p:cNvSpPr txBox="true"/>
          <p:nvPr/>
        </p:nvSpPr>
        <p:spPr>
          <a:xfrm rot="0">
            <a:off x="8656588" y="4953317"/>
            <a:ext cx="974824" cy="332740"/>
          </a:xfrm>
          <a:prstGeom prst="rect">
            <a:avLst/>
          </a:prstGeom>
        </p:spPr>
        <p:txBody>
          <a:bodyPr anchor="t" rtlCol="false" tIns="0" lIns="0" bIns="0" rIns="0">
            <a:spAutoFit/>
          </a:bodyPr>
          <a:lstStyle/>
          <a:p>
            <a:pPr algn="ctr">
              <a:lnSpc>
                <a:spcPts val="2659"/>
              </a:lnSpc>
              <a:spcBef>
                <a:spcPct val="0"/>
              </a:spcBef>
            </a:pPr>
            <a:r>
              <a:rPr lang="en-US" sz="1899">
                <a:solidFill>
                  <a:srgbClr val="1D2A3A"/>
                </a:solidFill>
                <a:latin typeface="210 디딤고딕"/>
                <a:ea typeface="210 디딤고딕"/>
                <a:cs typeface="210 디딤고딕"/>
                <a:sym typeface="210 디딤고딕"/>
              </a:rPr>
              <a:t>채팅 기능</a:t>
            </a:r>
          </a:p>
        </p:txBody>
      </p:sp>
      <p:sp>
        <p:nvSpPr>
          <p:cNvPr name="TextBox 12" id="12"/>
          <p:cNvSpPr txBox="true"/>
          <p:nvPr/>
        </p:nvSpPr>
        <p:spPr>
          <a:xfrm rot="0">
            <a:off x="8135466" y="5686108"/>
            <a:ext cx="2017068" cy="332740"/>
          </a:xfrm>
          <a:prstGeom prst="rect">
            <a:avLst/>
          </a:prstGeom>
        </p:spPr>
        <p:txBody>
          <a:bodyPr anchor="t" rtlCol="false" tIns="0" lIns="0" bIns="0" rIns="0">
            <a:spAutoFit/>
          </a:bodyPr>
          <a:lstStyle/>
          <a:p>
            <a:pPr algn="ctr">
              <a:lnSpc>
                <a:spcPts val="2659"/>
              </a:lnSpc>
              <a:spcBef>
                <a:spcPct val="0"/>
              </a:spcBef>
            </a:pPr>
            <a:r>
              <a:rPr lang="en-US" sz="1899">
                <a:solidFill>
                  <a:srgbClr val="1D2A3A"/>
                </a:solidFill>
                <a:latin typeface="210 디딤고딕"/>
                <a:ea typeface="210 디딤고딕"/>
                <a:cs typeface="210 디딤고딕"/>
                <a:sym typeface="210 디딤고딕"/>
              </a:rPr>
              <a:t>여행 상세 계획 기능</a:t>
            </a:r>
          </a:p>
        </p:txBody>
      </p:sp>
      <p:sp>
        <p:nvSpPr>
          <p:cNvPr name="TextBox 13" id="13"/>
          <p:cNvSpPr txBox="true"/>
          <p:nvPr/>
        </p:nvSpPr>
        <p:spPr>
          <a:xfrm rot="0">
            <a:off x="8396064" y="6418898"/>
            <a:ext cx="1495871" cy="332740"/>
          </a:xfrm>
          <a:prstGeom prst="rect">
            <a:avLst/>
          </a:prstGeom>
        </p:spPr>
        <p:txBody>
          <a:bodyPr anchor="t" rtlCol="false" tIns="0" lIns="0" bIns="0" rIns="0">
            <a:spAutoFit/>
          </a:bodyPr>
          <a:lstStyle/>
          <a:p>
            <a:pPr algn="ctr">
              <a:lnSpc>
                <a:spcPts val="2659"/>
              </a:lnSpc>
              <a:spcBef>
                <a:spcPct val="0"/>
              </a:spcBef>
            </a:pPr>
            <a:r>
              <a:rPr lang="en-US" sz="1899">
                <a:solidFill>
                  <a:srgbClr val="1D2A3A"/>
                </a:solidFill>
                <a:latin typeface="210 디딤고딕"/>
                <a:ea typeface="210 디딤고딕"/>
                <a:cs typeface="210 디딤고딕"/>
                <a:sym typeface="210 디딤고딕"/>
              </a:rPr>
              <a:t>경비 체크 기능</a:t>
            </a:r>
          </a:p>
        </p:txBody>
      </p:sp>
      <p:sp>
        <p:nvSpPr>
          <p:cNvPr name="TextBox 14" id="14"/>
          <p:cNvSpPr txBox="true"/>
          <p:nvPr/>
        </p:nvSpPr>
        <p:spPr>
          <a:xfrm rot="0">
            <a:off x="8282657" y="7151688"/>
            <a:ext cx="1722686" cy="332740"/>
          </a:xfrm>
          <a:prstGeom prst="rect">
            <a:avLst/>
          </a:prstGeom>
        </p:spPr>
        <p:txBody>
          <a:bodyPr anchor="t" rtlCol="false" tIns="0" lIns="0" bIns="0" rIns="0">
            <a:spAutoFit/>
          </a:bodyPr>
          <a:lstStyle/>
          <a:p>
            <a:pPr algn="ctr">
              <a:lnSpc>
                <a:spcPts val="2659"/>
              </a:lnSpc>
              <a:spcBef>
                <a:spcPct val="0"/>
              </a:spcBef>
            </a:pPr>
            <a:r>
              <a:rPr lang="en-US" sz="1899">
                <a:solidFill>
                  <a:srgbClr val="1D2A3A"/>
                </a:solidFill>
                <a:latin typeface="210 디딤고딕"/>
                <a:ea typeface="210 디딤고딕"/>
                <a:cs typeface="210 디딤고딕"/>
                <a:sym typeface="210 디딤고딕"/>
              </a:rPr>
              <a:t>준비물 체크 기능</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DAGXfSbyr-U</dc:identifier>
  <dcterms:modified xsi:type="dcterms:W3CDTF">2011-08-01T06:04:30Z</dcterms:modified>
  <cp:revision>1</cp:revision>
  <dc:title>파란색 흰색 심플한 비즈니스 마케팅 프로젝트 프레젠테이션</dc:title>
</cp:coreProperties>
</file>

<file path=docProps/thumbnail.jpeg>
</file>